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4.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5.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6.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B2_2D9396F2.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91_769B29A7.xml" ContentType="application/vnd.ms-powerpoint.comment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20.xml" ContentType="application/vnd.openxmlformats-officedocument.presentationml.notesSlide+xml"/>
  <Override PartName="/ppt/comments/modernComment_186_8D19AE67.xml" ContentType="application/vnd.ms-powerpoint.comment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2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6" r:id="rId4"/>
    <p:sldMasterId id="2147484142" r:id="rId5"/>
    <p:sldMasterId id="2147484051" r:id="rId6"/>
    <p:sldMasterId id="2147484081" r:id="rId7"/>
    <p:sldMasterId id="2147484110" r:id="rId8"/>
    <p:sldMasterId id="2147484170" r:id="rId9"/>
    <p:sldMasterId id="2147483723" r:id="rId10"/>
  </p:sldMasterIdLst>
  <p:notesMasterIdLst>
    <p:notesMasterId r:id="rId55"/>
  </p:notesMasterIdLst>
  <p:handoutMasterIdLst>
    <p:handoutMasterId r:id="rId56"/>
  </p:handoutMasterIdLst>
  <p:sldIdLst>
    <p:sldId id="289" r:id="rId11"/>
    <p:sldId id="440" r:id="rId12"/>
    <p:sldId id="456" r:id="rId13"/>
    <p:sldId id="444" r:id="rId14"/>
    <p:sldId id="445" r:id="rId15"/>
    <p:sldId id="446" r:id="rId16"/>
    <p:sldId id="396" r:id="rId17"/>
    <p:sldId id="442" r:id="rId18"/>
    <p:sldId id="429" r:id="rId19"/>
    <p:sldId id="431" r:id="rId20"/>
    <p:sldId id="433" r:id="rId21"/>
    <p:sldId id="435" r:id="rId22"/>
    <p:sldId id="434" r:id="rId23"/>
    <p:sldId id="441" r:id="rId24"/>
    <p:sldId id="387" r:id="rId25"/>
    <p:sldId id="388" r:id="rId26"/>
    <p:sldId id="451" r:id="rId27"/>
    <p:sldId id="401" r:id="rId28"/>
    <p:sldId id="400" r:id="rId29"/>
    <p:sldId id="390" r:id="rId30"/>
    <p:sldId id="398" r:id="rId31"/>
    <p:sldId id="438" r:id="rId32"/>
    <p:sldId id="407" r:id="rId33"/>
    <p:sldId id="443" r:id="rId34"/>
    <p:sldId id="452" r:id="rId35"/>
    <p:sldId id="453" r:id="rId36"/>
    <p:sldId id="269" r:id="rId37"/>
    <p:sldId id="454" r:id="rId38"/>
    <p:sldId id="447" r:id="rId39"/>
    <p:sldId id="448" r:id="rId40"/>
    <p:sldId id="265" r:id="rId41"/>
    <p:sldId id="449" r:id="rId42"/>
    <p:sldId id="450" r:id="rId43"/>
    <p:sldId id="409" r:id="rId44"/>
    <p:sldId id="457" r:id="rId45"/>
    <p:sldId id="436" r:id="rId46"/>
    <p:sldId id="437" r:id="rId47"/>
    <p:sldId id="410" r:id="rId48"/>
    <p:sldId id="439" r:id="rId49"/>
    <p:sldId id="455" r:id="rId50"/>
    <p:sldId id="279" r:id="rId51"/>
    <p:sldId id="416" r:id="rId52"/>
    <p:sldId id="430" r:id="rId53"/>
    <p:sldId id="43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EAA06F-6C18-C7CB-8B3D-3B9D81A18C70}" name="Howe, Edmund M CIV USARMY CESWL (USA)" initials="HEMCUC(" userId="S::Edmund.M.Howe@usace.army.mil::b94d2de7-6eff-483d-b62a-73ed4fc4ef1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4E4E4"/>
    <a:srgbClr val="4D4D4D"/>
    <a:srgbClr val="DEDEDE"/>
    <a:srgbClr val="A29A92"/>
    <a:srgbClr val="00863D"/>
    <a:srgbClr val="00B050"/>
    <a:srgbClr val="C8C8C8"/>
    <a:srgbClr val="FF6600"/>
    <a:srgbClr val="D9D9D9"/>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36" autoAdjust="0"/>
    <p:restoredTop sz="83794" autoAdjust="0"/>
  </p:normalViewPr>
  <p:slideViewPr>
    <p:cSldViewPr snapToGrid="0">
      <p:cViewPr varScale="1">
        <p:scale>
          <a:sx n="113" d="100"/>
          <a:sy n="113" d="100"/>
        </p:scale>
        <p:origin x="355" y="67"/>
      </p:cViewPr>
      <p:guideLst/>
    </p:cSldViewPr>
  </p:slideViewPr>
  <p:notesTextViewPr>
    <p:cViewPr>
      <p:scale>
        <a:sx n="1" d="1"/>
        <a:sy n="1" d="1"/>
      </p:scale>
      <p:origin x="0" y="0"/>
    </p:cViewPr>
  </p:notesTextViewPr>
  <p:notesViewPr>
    <p:cSldViewPr snapToGrid="0" showGuides="1">
      <p:cViewPr varScale="1">
        <p:scale>
          <a:sx n="98" d="100"/>
          <a:sy n="98" d="100"/>
        </p:scale>
        <p:origin x="351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embeddings/oleObject3.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029476167919419"/>
          <c:y val="3.9404774201408477E-2"/>
          <c:w val="0.84780209795001504"/>
          <c:h val="0.7443593390382206"/>
        </c:manualLayout>
      </c:layout>
      <c:scatterChart>
        <c:scatterStyle val="smoothMarker"/>
        <c:varyColors val="0"/>
        <c:ser>
          <c:idx val="0"/>
          <c:order val="0"/>
          <c:tx>
            <c:strRef>
              <c:f>Plot!$B$2</c:f>
              <c:strCache>
                <c:ptCount val="1"/>
                <c:pt idx="0">
                  <c:v>Developed</c:v>
                </c:pt>
              </c:strCache>
            </c:strRef>
          </c:tx>
          <c:spPr>
            <a:ln w="31750" cap="rnd">
              <a:solidFill>
                <a:srgbClr val="C00000"/>
              </a:solidFill>
              <a:round/>
            </a:ln>
            <a:effectLst/>
          </c:spPr>
          <c:marker>
            <c:symbol val="circle"/>
            <c:size val="5"/>
            <c:spPr>
              <a:solidFill>
                <a:srgbClr val="C00000"/>
              </a:solidFill>
              <a:ln w="25400">
                <a:solidFill>
                  <a:srgbClr val="C00000"/>
                </a:solidFill>
              </a:ln>
              <a:effectLst/>
            </c:spPr>
          </c:marker>
          <c:xVal>
            <c:numRef>
              <c:f>(Plot!$A$2,Plot!$A$5,Plot!$A$8)</c:f>
              <c:numCache>
                <c:formatCode>General</c:formatCode>
                <c:ptCount val="3"/>
                <c:pt idx="0">
                  <c:v>1992</c:v>
                </c:pt>
                <c:pt idx="1">
                  <c:v>2001</c:v>
                </c:pt>
                <c:pt idx="2">
                  <c:v>2016</c:v>
                </c:pt>
              </c:numCache>
            </c:numRef>
          </c:xVal>
          <c:yVal>
            <c:numRef>
              <c:f>(Plot!$C$2,Plot!$C$5,Plot!$C$8)</c:f>
              <c:numCache>
                <c:formatCode>General</c:formatCode>
                <c:ptCount val="3"/>
                <c:pt idx="0">
                  <c:v>62.196167314800007</c:v>
                </c:pt>
                <c:pt idx="1">
                  <c:v>142.63126119633205</c:v>
                </c:pt>
                <c:pt idx="2">
                  <c:v>170.68138207575865</c:v>
                </c:pt>
              </c:numCache>
            </c:numRef>
          </c:yVal>
          <c:smooth val="1"/>
          <c:extLst>
            <c:ext xmlns:c16="http://schemas.microsoft.com/office/drawing/2014/chart" uri="{C3380CC4-5D6E-409C-BE32-E72D297353CC}">
              <c16:uniqueId val="{00000000-01FB-426C-BF18-9E8830F495E0}"/>
            </c:ext>
          </c:extLst>
        </c:ser>
        <c:ser>
          <c:idx val="1"/>
          <c:order val="1"/>
          <c:tx>
            <c:strRef>
              <c:f>Plot!$B$3</c:f>
              <c:strCache>
                <c:ptCount val="1"/>
                <c:pt idx="0">
                  <c:v>Forest</c:v>
                </c:pt>
              </c:strCache>
            </c:strRef>
          </c:tx>
          <c:spPr>
            <a:ln w="31750" cap="rnd">
              <a:solidFill>
                <a:schemeClr val="accent6">
                  <a:lumMod val="50000"/>
                </a:schemeClr>
              </a:solidFill>
              <a:round/>
            </a:ln>
            <a:effectLst/>
          </c:spPr>
          <c:marker>
            <c:symbol val="circle"/>
            <c:size val="5"/>
            <c:spPr>
              <a:solidFill>
                <a:schemeClr val="accent6">
                  <a:lumMod val="50000"/>
                </a:schemeClr>
              </a:solidFill>
              <a:ln w="25400">
                <a:solidFill>
                  <a:schemeClr val="accent6">
                    <a:lumMod val="50000"/>
                  </a:schemeClr>
                </a:solidFill>
              </a:ln>
              <a:effectLst/>
            </c:spPr>
          </c:marker>
          <c:xVal>
            <c:numRef>
              <c:f>(Plot!$A$2,Plot!$A$5,Plot!$A$8)</c:f>
              <c:numCache>
                <c:formatCode>General</c:formatCode>
                <c:ptCount val="3"/>
                <c:pt idx="0">
                  <c:v>1992</c:v>
                </c:pt>
                <c:pt idx="1">
                  <c:v>2001</c:v>
                </c:pt>
                <c:pt idx="2">
                  <c:v>2016</c:v>
                </c:pt>
              </c:numCache>
            </c:numRef>
          </c:xVal>
          <c:yVal>
            <c:numRef>
              <c:f>(Plot!$C$3,Plot!$C$6,Plot!$C$9)</c:f>
              <c:numCache>
                <c:formatCode>General</c:formatCode>
                <c:ptCount val="3"/>
                <c:pt idx="0">
                  <c:v>705.13418296980001</c:v>
                </c:pt>
                <c:pt idx="1">
                  <c:v>778.64469614862367</c:v>
                </c:pt>
                <c:pt idx="2">
                  <c:v>754.72137137885829</c:v>
                </c:pt>
              </c:numCache>
            </c:numRef>
          </c:yVal>
          <c:smooth val="1"/>
          <c:extLst>
            <c:ext xmlns:c16="http://schemas.microsoft.com/office/drawing/2014/chart" uri="{C3380CC4-5D6E-409C-BE32-E72D297353CC}">
              <c16:uniqueId val="{00000001-01FB-426C-BF18-9E8830F495E0}"/>
            </c:ext>
          </c:extLst>
        </c:ser>
        <c:ser>
          <c:idx val="2"/>
          <c:order val="2"/>
          <c:tx>
            <c:strRef>
              <c:f>Plot!$B$4</c:f>
              <c:strCache>
                <c:ptCount val="1"/>
                <c:pt idx="0">
                  <c:v>Hay/Pasture</c:v>
                </c:pt>
              </c:strCache>
            </c:strRef>
          </c:tx>
          <c:spPr>
            <a:ln w="31750" cap="rnd">
              <a:solidFill>
                <a:schemeClr val="accent4">
                  <a:lumMod val="75000"/>
                </a:schemeClr>
              </a:solidFill>
              <a:round/>
            </a:ln>
            <a:effectLst/>
          </c:spPr>
          <c:marker>
            <c:symbol val="circle"/>
            <c:size val="5"/>
            <c:spPr>
              <a:solidFill>
                <a:schemeClr val="accent4">
                  <a:lumMod val="75000"/>
                </a:schemeClr>
              </a:solidFill>
              <a:ln w="25400">
                <a:solidFill>
                  <a:schemeClr val="accent4">
                    <a:lumMod val="75000"/>
                  </a:schemeClr>
                </a:solidFill>
              </a:ln>
              <a:effectLst/>
            </c:spPr>
          </c:marker>
          <c:xVal>
            <c:numRef>
              <c:f>(Plot!$A$2,Plot!$A$5,Plot!$A$8)</c:f>
              <c:numCache>
                <c:formatCode>General</c:formatCode>
                <c:ptCount val="3"/>
                <c:pt idx="0">
                  <c:v>1992</c:v>
                </c:pt>
                <c:pt idx="1">
                  <c:v>2001</c:v>
                </c:pt>
                <c:pt idx="2">
                  <c:v>2016</c:v>
                </c:pt>
              </c:numCache>
            </c:numRef>
          </c:xVal>
          <c:yVal>
            <c:numRef>
              <c:f>(Plot!$C$4,Plot!$C$7,Plot!$C$10)</c:f>
              <c:numCache>
                <c:formatCode>General</c:formatCode>
                <c:ptCount val="3"/>
                <c:pt idx="0">
                  <c:v>769.27143947939999</c:v>
                </c:pt>
                <c:pt idx="1">
                  <c:v>684.86050938233382</c:v>
                </c:pt>
                <c:pt idx="2">
                  <c:v>654.8168360204952</c:v>
                </c:pt>
              </c:numCache>
            </c:numRef>
          </c:yVal>
          <c:smooth val="1"/>
          <c:extLst>
            <c:ext xmlns:c16="http://schemas.microsoft.com/office/drawing/2014/chart" uri="{C3380CC4-5D6E-409C-BE32-E72D297353CC}">
              <c16:uniqueId val="{00000002-01FB-426C-BF18-9E8830F495E0}"/>
            </c:ext>
          </c:extLst>
        </c:ser>
        <c:dLbls>
          <c:showLegendKey val="0"/>
          <c:showVal val="0"/>
          <c:showCatName val="0"/>
          <c:showSerName val="0"/>
          <c:showPercent val="0"/>
          <c:showBubbleSize val="0"/>
        </c:dLbls>
        <c:axId val="2021321055"/>
        <c:axId val="2021323135"/>
      </c:scatterChart>
      <c:valAx>
        <c:axId val="2021321055"/>
        <c:scaling>
          <c:orientation val="minMax"/>
          <c:max val="20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r>
                  <a:rPr lang="en-US" sz="1300"/>
                  <a:t>Year</a:t>
                </a:r>
              </a:p>
            </c:rich>
          </c:tx>
          <c:layout>
            <c:manualLayout>
              <c:xMode val="edge"/>
              <c:yMode val="edge"/>
              <c:x val="0.50711953429203871"/>
              <c:y val="0.85074489301349931"/>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021323135"/>
        <c:crosses val="autoZero"/>
        <c:crossBetween val="midCat"/>
      </c:valAx>
      <c:valAx>
        <c:axId val="20213231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r>
                  <a:rPr lang="en-US" sz="1300"/>
                  <a:t>Land</a:t>
                </a:r>
                <a:r>
                  <a:rPr lang="en-US" sz="1300" baseline="0"/>
                  <a:t>-use area (square miles)</a:t>
                </a:r>
                <a:endParaRPr lang="en-US" sz="1300"/>
              </a:p>
            </c:rich>
          </c:tx>
          <c:overlay val="0"/>
          <c:spPr>
            <a:noFill/>
            <a:ln>
              <a:noFill/>
            </a:ln>
            <a:effectLst/>
          </c:spPr>
          <c:txPr>
            <a:bodyPr rot="-54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021321055"/>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022208762366242"/>
          <c:y val="3.9675012052455938E-2"/>
          <c:w val="0.87304209569957603"/>
          <c:h val="0.85263726816346708"/>
        </c:manualLayout>
      </c:layout>
      <c:barChart>
        <c:barDir val="col"/>
        <c:grouping val="clustered"/>
        <c:varyColors val="0"/>
        <c:ser>
          <c:idx val="3"/>
          <c:order val="1"/>
          <c:tx>
            <c:v>1992</c:v>
          </c:tx>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c:spPr>
          <c:invertIfNegative val="0"/>
          <c:cat>
            <c:strRef>
              <c:f>(LULC1992!$F$3,LULC1992!$F$5,LULC1992!$F$7)</c:f>
              <c:strCache>
                <c:ptCount val="3"/>
                <c:pt idx="0">
                  <c:v>Developed</c:v>
                </c:pt>
                <c:pt idx="1">
                  <c:v>Forest</c:v>
                </c:pt>
                <c:pt idx="2">
                  <c:v>Hay/Pasture</c:v>
                </c:pt>
              </c:strCache>
              <c:extLst/>
            </c:strRef>
          </c:cat>
          <c:val>
            <c:numRef>
              <c:f>(LULC1992!$G$3,LULC1992!$G$5,LULC1992!$G$7)</c:f>
              <c:numCache>
                <c:formatCode>General</c:formatCode>
                <c:ptCount val="3"/>
                <c:pt idx="0">
                  <c:v>62.196167314800007</c:v>
                </c:pt>
                <c:pt idx="1">
                  <c:v>705.13418296980001</c:v>
                </c:pt>
                <c:pt idx="2">
                  <c:v>769.27143947939999</c:v>
                </c:pt>
              </c:numCache>
              <c:extLst/>
            </c:numRef>
          </c:val>
          <c:extLst>
            <c:ext xmlns:c16="http://schemas.microsoft.com/office/drawing/2014/chart" uri="{C3380CC4-5D6E-409C-BE32-E72D297353CC}">
              <c16:uniqueId val="{00000000-CB97-417B-AF5E-8037604D9337}"/>
            </c:ext>
          </c:extLst>
        </c:ser>
        <c:ser>
          <c:idx val="1"/>
          <c:order val="2"/>
          <c:tx>
            <c:v>2001</c:v>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invertIfNegative val="0"/>
          <c:cat>
            <c:strRef>
              <c:f>(LULC1992!$F$3,LULC1992!$F$5,LULC1992!$F$7)</c:f>
              <c:strCache>
                <c:ptCount val="3"/>
                <c:pt idx="0">
                  <c:v>Developed</c:v>
                </c:pt>
                <c:pt idx="1">
                  <c:v>Forest</c:v>
                </c:pt>
                <c:pt idx="2">
                  <c:v>Hay/Pasture</c:v>
                </c:pt>
              </c:strCache>
              <c:extLst/>
            </c:strRef>
          </c:cat>
          <c:val>
            <c:numRef>
              <c:f>(LULC2001!$G$3,LULC2001!$G$5,LULC2001!$G$7)</c:f>
              <c:numCache>
                <c:formatCode>General</c:formatCode>
                <c:ptCount val="3"/>
                <c:pt idx="0">
                  <c:v>142.63126119633205</c:v>
                </c:pt>
                <c:pt idx="1">
                  <c:v>778.64469614862367</c:v>
                </c:pt>
                <c:pt idx="2">
                  <c:v>684.86050938233382</c:v>
                </c:pt>
              </c:numCache>
              <c:extLst/>
            </c:numRef>
          </c:val>
          <c:extLst>
            <c:ext xmlns:c16="http://schemas.microsoft.com/office/drawing/2014/chart" uri="{C3380CC4-5D6E-409C-BE32-E72D297353CC}">
              <c16:uniqueId val="{00000001-CB97-417B-AF5E-8037604D9337}"/>
            </c:ext>
          </c:extLst>
        </c:ser>
        <c:ser>
          <c:idx val="2"/>
          <c:order val="3"/>
          <c:tx>
            <c:v>2016</c:v>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cat>
            <c:strRef>
              <c:f>(LULC1992!$F$3,LULC1992!$F$5,LULC1992!$F$7)</c:f>
              <c:strCache>
                <c:ptCount val="3"/>
                <c:pt idx="0">
                  <c:v>Developed</c:v>
                </c:pt>
                <c:pt idx="1">
                  <c:v>Forest</c:v>
                </c:pt>
                <c:pt idx="2">
                  <c:v>Hay/Pasture</c:v>
                </c:pt>
              </c:strCache>
              <c:extLst/>
            </c:strRef>
          </c:cat>
          <c:val>
            <c:numRef>
              <c:f>(LULC2016!$G$3,LULC2016!$G$5,LULC2016!$G$7)</c:f>
              <c:numCache>
                <c:formatCode>General</c:formatCode>
                <c:ptCount val="3"/>
                <c:pt idx="0">
                  <c:v>170.68138207575865</c:v>
                </c:pt>
                <c:pt idx="1">
                  <c:v>754.72137137885829</c:v>
                </c:pt>
                <c:pt idx="2">
                  <c:v>654.8168360204952</c:v>
                </c:pt>
              </c:numCache>
              <c:extLst/>
            </c:numRef>
          </c:val>
          <c:extLst>
            <c:ext xmlns:c16="http://schemas.microsoft.com/office/drawing/2014/chart" uri="{C3380CC4-5D6E-409C-BE32-E72D297353CC}">
              <c16:uniqueId val="{00000002-CB97-417B-AF5E-8037604D9337}"/>
            </c:ext>
          </c:extLst>
        </c:ser>
        <c:dLbls>
          <c:showLegendKey val="0"/>
          <c:showVal val="0"/>
          <c:showCatName val="0"/>
          <c:showSerName val="0"/>
          <c:showPercent val="0"/>
          <c:showBubbleSize val="0"/>
        </c:dLbls>
        <c:gapWidth val="150"/>
        <c:axId val="1453894159"/>
        <c:axId val="1452781231"/>
        <c:extLst>
          <c:ext xmlns:c15="http://schemas.microsoft.com/office/drawing/2012/chart" uri="{02D57815-91ED-43cb-92C2-25804820EDAC}">
            <c15:filteredBarSeries>
              <c15:ser>
                <c:idx val="0"/>
                <c:order val="0"/>
                <c:tx>
                  <c:v>LULC 1990</c:v>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cat>
                  <c:strRef>
                    <c:extLst>
                      <c:ext uri="{02D57815-91ED-43cb-92C2-25804820EDAC}">
                        <c15:formulaRef>
                          <c15:sqref>(LULC1992!$F$3,LULC1992!$F$5,LULC1992!$F$7)</c15:sqref>
                        </c15:formulaRef>
                      </c:ext>
                    </c:extLst>
                    <c:strCache>
                      <c:ptCount val="3"/>
                      <c:pt idx="0">
                        <c:v>Developed</c:v>
                      </c:pt>
                      <c:pt idx="1">
                        <c:v>Forest</c:v>
                      </c:pt>
                      <c:pt idx="2">
                        <c:v>Hay/Pasture</c:v>
                      </c:pt>
                    </c:strCache>
                  </c:strRef>
                </c:cat>
                <c:val>
                  <c:numRef>
                    <c:extLst>
                      <c:ext uri="{02D57815-91ED-43cb-92C2-25804820EDAC}">
                        <c15:formulaRef>
                          <c15:sqref>(LULC1990!$G$3,LULC1990!$G$5,LULC1990!$G$7)</c15:sqref>
                        </c15:formulaRef>
                      </c:ext>
                    </c:extLst>
                    <c:numCache>
                      <c:formatCode>General</c:formatCode>
                      <c:ptCount val="3"/>
                      <c:pt idx="0">
                        <c:v>61.390217999999997</c:v>
                      </c:pt>
                      <c:pt idx="1">
                        <c:v>706.73557962500001</c:v>
                      </c:pt>
                      <c:pt idx="2">
                        <c:v>768.65668787499999</c:v>
                      </c:pt>
                    </c:numCache>
                  </c:numRef>
                </c:val>
                <c:extLst>
                  <c:ext xmlns:c16="http://schemas.microsoft.com/office/drawing/2014/chart" uri="{C3380CC4-5D6E-409C-BE32-E72D297353CC}">
                    <c16:uniqueId val="{00000003-CB97-417B-AF5E-8037604D9337}"/>
                  </c:ext>
                </c:extLst>
              </c15:ser>
            </c15:filteredBarSeries>
          </c:ext>
        </c:extLst>
      </c:barChart>
      <c:catAx>
        <c:axId val="1453894159"/>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1452781231"/>
        <c:crosses val="autoZero"/>
        <c:auto val="1"/>
        <c:lblAlgn val="ctr"/>
        <c:lblOffset val="100"/>
        <c:noMultiLvlLbl val="0"/>
      </c:catAx>
      <c:valAx>
        <c:axId val="1452781231"/>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300" b="0" i="0" u="none" strike="noStrike" kern="1200" baseline="0">
                    <a:solidFill>
                      <a:schemeClr val="tx2"/>
                    </a:solidFill>
                    <a:latin typeface="+mn-lt"/>
                    <a:ea typeface="+mn-ea"/>
                    <a:cs typeface="+mn-cs"/>
                  </a:defRPr>
                </a:pPr>
                <a:r>
                  <a:rPr lang="en-US" sz="1300" b="0"/>
                  <a:t>Land-use area</a:t>
                </a:r>
                <a:r>
                  <a:rPr lang="en-US" sz="1300" b="0" baseline="0"/>
                  <a:t> (square miles)</a:t>
                </a:r>
                <a:endParaRPr lang="en-US" sz="1300" b="0"/>
              </a:p>
            </c:rich>
          </c:tx>
          <c:layout>
            <c:manualLayout>
              <c:xMode val="edge"/>
              <c:yMode val="edge"/>
              <c:x val="6.0338003118296495E-3"/>
              <c:y val="0.1942110698069123"/>
            </c:manualLayout>
          </c:layout>
          <c:overlay val="0"/>
          <c:spPr>
            <a:noFill/>
            <a:ln>
              <a:noFill/>
            </a:ln>
            <a:effectLst/>
          </c:spPr>
          <c:txPr>
            <a:bodyPr rot="-540000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1453894159"/>
        <c:crosses val="autoZero"/>
        <c:crossBetween val="between"/>
      </c:valAx>
      <c:spPr>
        <a:noFill/>
        <a:ln>
          <a:noFill/>
        </a:ln>
        <a:effectLst/>
      </c:spPr>
    </c:plotArea>
    <c:legend>
      <c:legendPos val="t"/>
      <c:layout>
        <c:manualLayout>
          <c:xMode val="edge"/>
          <c:yMode val="edge"/>
          <c:x val="0.31723685981559996"/>
          <c:y val="1.6647537198525277E-2"/>
          <c:w val="0.36917406958745541"/>
          <c:h val="0.1058268998650023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a:t>Average Annual Flow Osage</a:t>
            </a:r>
            <a:r>
              <a:rPr lang="en-US" sz="1600" baseline="0" dirty="0"/>
              <a:t> Creek near Elm Springs</a:t>
            </a:r>
            <a:endParaRPr lang="en-US" sz="1600" dirty="0"/>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Average Annual flow Illinios River near Watts</c:v>
          </c:tx>
          <c:spPr>
            <a:ln w="25400" cap="rnd">
              <a:noFill/>
              <a:round/>
            </a:ln>
            <a:effectLst/>
          </c:spPr>
          <c:marker>
            <c:symbol val="circle"/>
            <c:size val="5"/>
            <c:spPr>
              <a:solidFill>
                <a:schemeClr val="accent1"/>
              </a:solidFill>
              <a:ln w="47625">
                <a:solidFill>
                  <a:schemeClr val="accent1"/>
                </a:solidFill>
              </a:ln>
              <a:effectLst/>
            </c:spPr>
          </c:marker>
          <c:trendline>
            <c:spPr>
              <a:ln w="25400" cap="rnd">
                <a:solidFill>
                  <a:srgbClr val="92D050"/>
                </a:solidFill>
                <a:prstDash val="solid"/>
              </a:ln>
              <a:effectLst/>
            </c:spPr>
            <c:trendlineType val="linear"/>
            <c:dispRSqr val="0"/>
            <c:dispEq val="1"/>
            <c:trendlineLbl>
              <c:layout>
                <c:manualLayout>
                  <c:x val="-0.73590664483661383"/>
                  <c:y val="-0.41455062658512737"/>
                </c:manualLayout>
              </c:layout>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xVal>
            <c:numRef>
              <c:f>OsageElmAvgYr!$A$2:$A$51</c:f>
              <c:numCache>
                <c:formatCode>General</c:formatCode>
                <c:ptCount val="5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1996</c:v>
                </c:pt>
                <c:pt idx="26">
                  <c:v>1997</c:v>
                </c:pt>
                <c:pt idx="27">
                  <c:v>1998</c:v>
                </c:pt>
                <c:pt idx="28">
                  <c:v>1999</c:v>
                </c:pt>
                <c:pt idx="29">
                  <c:v>2000</c:v>
                </c:pt>
                <c:pt idx="30">
                  <c:v>2001</c:v>
                </c:pt>
                <c:pt idx="31">
                  <c:v>2002</c:v>
                </c:pt>
                <c:pt idx="32">
                  <c:v>2003</c:v>
                </c:pt>
                <c:pt idx="33">
                  <c:v>2004</c:v>
                </c:pt>
                <c:pt idx="34">
                  <c:v>2005</c:v>
                </c:pt>
                <c:pt idx="35">
                  <c:v>2006</c:v>
                </c:pt>
                <c:pt idx="36">
                  <c:v>2007</c:v>
                </c:pt>
                <c:pt idx="37">
                  <c:v>2008</c:v>
                </c:pt>
                <c:pt idx="38">
                  <c:v>2009</c:v>
                </c:pt>
                <c:pt idx="39">
                  <c:v>2010</c:v>
                </c:pt>
                <c:pt idx="40">
                  <c:v>2011</c:v>
                </c:pt>
                <c:pt idx="41">
                  <c:v>2012</c:v>
                </c:pt>
                <c:pt idx="42">
                  <c:v>2013</c:v>
                </c:pt>
                <c:pt idx="43">
                  <c:v>2014</c:v>
                </c:pt>
                <c:pt idx="44">
                  <c:v>2015</c:v>
                </c:pt>
                <c:pt idx="45">
                  <c:v>2016</c:v>
                </c:pt>
                <c:pt idx="46">
                  <c:v>2017</c:v>
                </c:pt>
                <c:pt idx="47">
                  <c:v>2018</c:v>
                </c:pt>
                <c:pt idx="48">
                  <c:v>2019</c:v>
                </c:pt>
                <c:pt idx="49">
                  <c:v>2020</c:v>
                </c:pt>
              </c:numCache>
            </c:numRef>
          </c:xVal>
          <c:yVal>
            <c:numRef>
              <c:f>OsageElmAvgYr!$B$2:$B$51</c:f>
              <c:numCache>
                <c:formatCode>General</c:formatCode>
                <c:ptCount val="50"/>
                <c:pt idx="0">
                  <c:v>151</c:v>
                </c:pt>
                <c:pt idx="1">
                  <c:v>118</c:v>
                </c:pt>
                <c:pt idx="2">
                  <c:v>61</c:v>
                </c:pt>
                <c:pt idx="3">
                  <c:v>30</c:v>
                </c:pt>
                <c:pt idx="4">
                  <c:v>64</c:v>
                </c:pt>
                <c:pt idx="5">
                  <c:v>29</c:v>
                </c:pt>
                <c:pt idx="6">
                  <c:v>205</c:v>
                </c:pt>
                <c:pt idx="7">
                  <c:v>131</c:v>
                </c:pt>
                <c:pt idx="8">
                  <c:v>72</c:v>
                </c:pt>
                <c:pt idx="9">
                  <c:v>123</c:v>
                </c:pt>
                <c:pt idx="10">
                  <c:v>174</c:v>
                </c:pt>
                <c:pt idx="11">
                  <c:v>111</c:v>
                </c:pt>
                <c:pt idx="12">
                  <c:v>60</c:v>
                </c:pt>
                <c:pt idx="13">
                  <c:v>32</c:v>
                </c:pt>
                <c:pt idx="14">
                  <c:v>82</c:v>
                </c:pt>
                <c:pt idx="15">
                  <c:v>66</c:v>
                </c:pt>
                <c:pt idx="16">
                  <c:v>34</c:v>
                </c:pt>
                <c:pt idx="17">
                  <c:v>155</c:v>
                </c:pt>
                <c:pt idx="18">
                  <c:v>170</c:v>
                </c:pt>
                <c:pt idx="19">
                  <c:v>114</c:v>
                </c:pt>
                <c:pt idx="20">
                  <c:v>127</c:v>
                </c:pt>
                <c:pt idx="21">
                  <c:v>72</c:v>
                </c:pt>
                <c:pt idx="22">
                  <c:v>225</c:v>
                </c:pt>
                <c:pt idx="23">
                  <c:v>236</c:v>
                </c:pt>
                <c:pt idx="24">
                  <c:v>233</c:v>
                </c:pt>
                <c:pt idx="25">
                  <c:v>96</c:v>
                </c:pt>
                <c:pt idx="26">
                  <c:v>167</c:v>
                </c:pt>
                <c:pt idx="27">
                  <c:v>163</c:v>
                </c:pt>
                <c:pt idx="28">
                  <c:v>199</c:v>
                </c:pt>
                <c:pt idx="29">
                  <c:v>134</c:v>
                </c:pt>
                <c:pt idx="30">
                  <c:v>138</c:v>
                </c:pt>
                <c:pt idx="31">
                  <c:v>178</c:v>
                </c:pt>
                <c:pt idx="32">
                  <c:v>96</c:v>
                </c:pt>
                <c:pt idx="33">
                  <c:v>155</c:v>
                </c:pt>
                <c:pt idx="34">
                  <c:v>161</c:v>
                </c:pt>
                <c:pt idx="35">
                  <c:v>78</c:v>
                </c:pt>
                <c:pt idx="36">
                  <c:v>132</c:v>
                </c:pt>
                <c:pt idx="37">
                  <c:v>298</c:v>
                </c:pt>
                <c:pt idx="38">
                  <c:v>188</c:v>
                </c:pt>
                <c:pt idx="39">
                  <c:v>187</c:v>
                </c:pt>
                <c:pt idx="40">
                  <c:v>254</c:v>
                </c:pt>
                <c:pt idx="41">
                  <c:v>123</c:v>
                </c:pt>
                <c:pt idx="42">
                  <c:v>166</c:v>
                </c:pt>
                <c:pt idx="43">
                  <c:v>132</c:v>
                </c:pt>
                <c:pt idx="44">
                  <c:v>203</c:v>
                </c:pt>
                <c:pt idx="45">
                  <c:v>218</c:v>
                </c:pt>
                <c:pt idx="46">
                  <c:v>226</c:v>
                </c:pt>
                <c:pt idx="47">
                  <c:v>189</c:v>
                </c:pt>
                <c:pt idx="48">
                  <c:v>257</c:v>
                </c:pt>
                <c:pt idx="49">
                  <c:v>411</c:v>
                </c:pt>
              </c:numCache>
            </c:numRef>
          </c:yVal>
          <c:smooth val="0"/>
          <c:extLst>
            <c:ext xmlns:c16="http://schemas.microsoft.com/office/drawing/2014/chart" uri="{C3380CC4-5D6E-409C-BE32-E72D297353CC}">
              <c16:uniqueId val="{00000001-1A98-4EC9-82BE-AEA3208052A4}"/>
            </c:ext>
          </c:extLst>
        </c:ser>
        <c:dLbls>
          <c:showLegendKey val="0"/>
          <c:showVal val="0"/>
          <c:showCatName val="0"/>
          <c:showSerName val="0"/>
          <c:showPercent val="0"/>
          <c:showBubbleSize val="0"/>
        </c:dLbls>
        <c:axId val="1343965519"/>
        <c:axId val="1267703327"/>
      </c:scatterChart>
      <c:valAx>
        <c:axId val="1343965519"/>
        <c:scaling>
          <c:orientation val="minMax"/>
          <c:max val="2020"/>
          <c:min val="195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67703327"/>
        <c:crosses val="autoZero"/>
        <c:crossBetween val="midCat"/>
      </c:valAx>
      <c:valAx>
        <c:axId val="126770332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Streamflow (cfs)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4396551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dirty="0"/>
              <a:t>Average Annual flow Illinois River near Watts</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Average Annual flow Illinios River near Watts</c:v>
          </c:tx>
          <c:spPr>
            <a:ln w="25400" cap="rnd">
              <a:noFill/>
              <a:round/>
            </a:ln>
            <a:effectLst/>
          </c:spPr>
          <c:marker>
            <c:symbol val="circle"/>
            <c:size val="5"/>
            <c:spPr>
              <a:solidFill>
                <a:schemeClr val="accent1"/>
              </a:solidFill>
              <a:ln w="47625">
                <a:solidFill>
                  <a:schemeClr val="accent1"/>
                </a:solidFill>
              </a:ln>
              <a:effectLst/>
            </c:spPr>
          </c:marker>
          <c:trendline>
            <c:spPr>
              <a:ln w="19050" cap="rnd">
                <a:solidFill>
                  <a:schemeClr val="accent6"/>
                </a:solidFill>
                <a:prstDash val="solid"/>
              </a:ln>
              <a:effectLst/>
            </c:spPr>
            <c:trendlineType val="linear"/>
            <c:dispRSqr val="0"/>
            <c:dispEq val="1"/>
            <c:trendlineLbl>
              <c:layout>
                <c:manualLayout>
                  <c:x val="-0.69642176111785981"/>
                  <c:y val="-0.39647416817009928"/>
                </c:manualLayout>
              </c:layout>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xVal>
            <c:numRef>
              <c:f>IllWattsAvgYr!$A$2:$A$66</c:f>
              <c:numCache>
                <c:formatCode>General</c:formatCode>
                <c:ptCount val="65"/>
                <c:pt idx="0">
                  <c:v>1956</c:v>
                </c:pt>
                <c:pt idx="1">
                  <c:v>1957</c:v>
                </c:pt>
                <c:pt idx="2">
                  <c:v>1958</c:v>
                </c:pt>
                <c:pt idx="3">
                  <c:v>1959</c:v>
                </c:pt>
                <c:pt idx="4">
                  <c:v>1960</c:v>
                </c:pt>
                <c:pt idx="5">
                  <c:v>1961</c:v>
                </c:pt>
                <c:pt idx="6">
                  <c:v>1962</c:v>
                </c:pt>
                <c:pt idx="7">
                  <c:v>1963</c:v>
                </c:pt>
                <c:pt idx="8">
                  <c:v>1964</c:v>
                </c:pt>
                <c:pt idx="9">
                  <c:v>1965</c:v>
                </c:pt>
                <c:pt idx="10">
                  <c:v>1966</c:v>
                </c:pt>
                <c:pt idx="11">
                  <c:v>1967</c:v>
                </c:pt>
                <c:pt idx="12">
                  <c:v>1968</c:v>
                </c:pt>
                <c:pt idx="13">
                  <c:v>1969</c:v>
                </c:pt>
                <c:pt idx="14">
                  <c:v>1970</c:v>
                </c:pt>
                <c:pt idx="15">
                  <c:v>1971</c:v>
                </c:pt>
                <c:pt idx="16">
                  <c:v>1972</c:v>
                </c:pt>
                <c:pt idx="17">
                  <c:v>1973</c:v>
                </c:pt>
                <c:pt idx="18">
                  <c:v>1974</c:v>
                </c:pt>
                <c:pt idx="19">
                  <c:v>1975</c:v>
                </c:pt>
                <c:pt idx="20">
                  <c:v>1976</c:v>
                </c:pt>
                <c:pt idx="21">
                  <c:v>1977</c:v>
                </c:pt>
                <c:pt idx="22">
                  <c:v>1978</c:v>
                </c:pt>
                <c:pt idx="23">
                  <c:v>1979</c:v>
                </c:pt>
                <c:pt idx="24">
                  <c:v>1980</c:v>
                </c:pt>
                <c:pt idx="25">
                  <c:v>1981</c:v>
                </c:pt>
                <c:pt idx="26">
                  <c:v>1982</c:v>
                </c:pt>
                <c:pt idx="27">
                  <c:v>1983</c:v>
                </c:pt>
                <c:pt idx="28">
                  <c:v>1984</c:v>
                </c:pt>
                <c:pt idx="29">
                  <c:v>1985</c:v>
                </c:pt>
                <c:pt idx="30">
                  <c:v>1986</c:v>
                </c:pt>
                <c:pt idx="31">
                  <c:v>1987</c:v>
                </c:pt>
                <c:pt idx="32">
                  <c:v>1988</c:v>
                </c:pt>
                <c:pt idx="33">
                  <c:v>1989</c:v>
                </c:pt>
                <c:pt idx="34">
                  <c:v>1990</c:v>
                </c:pt>
                <c:pt idx="35">
                  <c:v>1991</c:v>
                </c:pt>
                <c:pt idx="36">
                  <c:v>1992</c:v>
                </c:pt>
                <c:pt idx="37">
                  <c:v>1993</c:v>
                </c:pt>
                <c:pt idx="38">
                  <c:v>1994</c:v>
                </c:pt>
                <c:pt idx="39">
                  <c:v>1995</c:v>
                </c:pt>
                <c:pt idx="40">
                  <c:v>1996</c:v>
                </c:pt>
                <c:pt idx="41">
                  <c:v>1997</c:v>
                </c:pt>
                <c:pt idx="42">
                  <c:v>1998</c:v>
                </c:pt>
                <c:pt idx="43">
                  <c:v>1999</c:v>
                </c:pt>
                <c:pt idx="44">
                  <c:v>2000</c:v>
                </c:pt>
                <c:pt idx="45">
                  <c:v>2001</c:v>
                </c:pt>
                <c:pt idx="46">
                  <c:v>2002</c:v>
                </c:pt>
                <c:pt idx="47">
                  <c:v>2003</c:v>
                </c:pt>
                <c:pt idx="48">
                  <c:v>2004</c:v>
                </c:pt>
                <c:pt idx="49">
                  <c:v>2005</c:v>
                </c:pt>
                <c:pt idx="50">
                  <c:v>2006</c:v>
                </c:pt>
                <c:pt idx="51">
                  <c:v>2007</c:v>
                </c:pt>
                <c:pt idx="52">
                  <c:v>2008</c:v>
                </c:pt>
                <c:pt idx="53">
                  <c:v>2009</c:v>
                </c:pt>
                <c:pt idx="54">
                  <c:v>2010</c:v>
                </c:pt>
                <c:pt idx="55">
                  <c:v>2011</c:v>
                </c:pt>
                <c:pt idx="56">
                  <c:v>2012</c:v>
                </c:pt>
                <c:pt idx="57">
                  <c:v>2013</c:v>
                </c:pt>
                <c:pt idx="58">
                  <c:v>2014</c:v>
                </c:pt>
                <c:pt idx="59">
                  <c:v>2015</c:v>
                </c:pt>
                <c:pt idx="60">
                  <c:v>2016</c:v>
                </c:pt>
                <c:pt idx="61">
                  <c:v>2017</c:v>
                </c:pt>
                <c:pt idx="62">
                  <c:v>2018</c:v>
                </c:pt>
                <c:pt idx="63">
                  <c:v>2019</c:v>
                </c:pt>
                <c:pt idx="64">
                  <c:v>2020</c:v>
                </c:pt>
              </c:numCache>
            </c:numRef>
          </c:xVal>
          <c:yVal>
            <c:numRef>
              <c:f>IllWattsAvgYr!$B$2:$B$66</c:f>
              <c:numCache>
                <c:formatCode>General</c:formatCode>
                <c:ptCount val="65"/>
                <c:pt idx="0">
                  <c:v>173</c:v>
                </c:pt>
                <c:pt idx="1">
                  <c:v>1022</c:v>
                </c:pt>
                <c:pt idx="2">
                  <c:v>774</c:v>
                </c:pt>
                <c:pt idx="3">
                  <c:v>382</c:v>
                </c:pt>
                <c:pt idx="4">
                  <c:v>742</c:v>
                </c:pt>
                <c:pt idx="5">
                  <c:v>783</c:v>
                </c:pt>
                <c:pt idx="6">
                  <c:v>601</c:v>
                </c:pt>
                <c:pt idx="7">
                  <c:v>227</c:v>
                </c:pt>
                <c:pt idx="8">
                  <c:v>150</c:v>
                </c:pt>
                <c:pt idx="9">
                  <c:v>361</c:v>
                </c:pt>
                <c:pt idx="10">
                  <c:v>376</c:v>
                </c:pt>
                <c:pt idx="11">
                  <c:v>164</c:v>
                </c:pt>
                <c:pt idx="12">
                  <c:v>779</c:v>
                </c:pt>
                <c:pt idx="13">
                  <c:v>778</c:v>
                </c:pt>
                <c:pt idx="14">
                  <c:v>596</c:v>
                </c:pt>
                <c:pt idx="15">
                  <c:v>612</c:v>
                </c:pt>
                <c:pt idx="16">
                  <c:v>399</c:v>
                </c:pt>
                <c:pt idx="17">
                  <c:v>1245</c:v>
                </c:pt>
                <c:pt idx="18">
                  <c:v>1233</c:v>
                </c:pt>
                <c:pt idx="19">
                  <c:v>1038</c:v>
                </c:pt>
                <c:pt idx="20">
                  <c:v>536</c:v>
                </c:pt>
                <c:pt idx="21">
                  <c:v>229</c:v>
                </c:pt>
                <c:pt idx="22">
                  <c:v>610</c:v>
                </c:pt>
                <c:pt idx="23">
                  <c:v>439</c:v>
                </c:pt>
                <c:pt idx="24">
                  <c:v>189</c:v>
                </c:pt>
                <c:pt idx="25">
                  <c:v>210</c:v>
                </c:pt>
                <c:pt idx="26">
                  <c:v>477</c:v>
                </c:pt>
                <c:pt idx="27">
                  <c:v>497</c:v>
                </c:pt>
                <c:pt idx="28">
                  <c:v>406</c:v>
                </c:pt>
                <c:pt idx="29">
                  <c:v>1010</c:v>
                </c:pt>
                <c:pt idx="30">
                  <c:v>840</c:v>
                </c:pt>
                <c:pt idx="31">
                  <c:v>813</c:v>
                </c:pt>
                <c:pt idx="32">
                  <c:v>798</c:v>
                </c:pt>
                <c:pt idx="33">
                  <c:v>574</c:v>
                </c:pt>
                <c:pt idx="34">
                  <c:v>1018</c:v>
                </c:pt>
                <c:pt idx="35">
                  <c:v>571</c:v>
                </c:pt>
                <c:pt idx="36">
                  <c:v>700</c:v>
                </c:pt>
                <c:pt idx="37">
                  <c:v>1247</c:v>
                </c:pt>
                <c:pt idx="38">
                  <c:v>780</c:v>
                </c:pt>
                <c:pt idx="39">
                  <c:v>890</c:v>
                </c:pt>
                <c:pt idx="40">
                  <c:v>420</c:v>
                </c:pt>
                <c:pt idx="41">
                  <c:v>785</c:v>
                </c:pt>
                <c:pt idx="42">
                  <c:v>714</c:v>
                </c:pt>
                <c:pt idx="43">
                  <c:v>848</c:v>
                </c:pt>
                <c:pt idx="44">
                  <c:v>611</c:v>
                </c:pt>
                <c:pt idx="45">
                  <c:v>548</c:v>
                </c:pt>
                <c:pt idx="46">
                  <c:v>761</c:v>
                </c:pt>
                <c:pt idx="47">
                  <c:v>325</c:v>
                </c:pt>
                <c:pt idx="48">
                  <c:v>606</c:v>
                </c:pt>
                <c:pt idx="49">
                  <c:v>583</c:v>
                </c:pt>
                <c:pt idx="50">
                  <c:v>231</c:v>
                </c:pt>
                <c:pt idx="51">
                  <c:v>545</c:v>
                </c:pt>
                <c:pt idx="52">
                  <c:v>1149</c:v>
                </c:pt>
                <c:pt idx="53">
                  <c:v>728</c:v>
                </c:pt>
                <c:pt idx="54">
                  <c:v>816</c:v>
                </c:pt>
                <c:pt idx="55">
                  <c:v>992</c:v>
                </c:pt>
                <c:pt idx="56">
                  <c:v>456</c:v>
                </c:pt>
                <c:pt idx="57">
                  <c:v>554</c:v>
                </c:pt>
                <c:pt idx="58">
                  <c:v>458</c:v>
                </c:pt>
                <c:pt idx="59">
                  <c:v>896</c:v>
                </c:pt>
                <c:pt idx="60">
                  <c:v>973</c:v>
                </c:pt>
                <c:pt idx="61">
                  <c:v>904</c:v>
                </c:pt>
                <c:pt idx="62">
                  <c:v>674</c:v>
                </c:pt>
                <c:pt idx="63">
                  <c:v>1034</c:v>
                </c:pt>
                <c:pt idx="64">
                  <c:v>1547</c:v>
                </c:pt>
              </c:numCache>
            </c:numRef>
          </c:yVal>
          <c:smooth val="0"/>
          <c:extLst>
            <c:ext xmlns:c16="http://schemas.microsoft.com/office/drawing/2014/chart" uri="{C3380CC4-5D6E-409C-BE32-E72D297353CC}">
              <c16:uniqueId val="{00000001-383B-44B4-B2FF-E3BCA8133348}"/>
            </c:ext>
          </c:extLst>
        </c:ser>
        <c:dLbls>
          <c:showLegendKey val="0"/>
          <c:showVal val="0"/>
          <c:showCatName val="0"/>
          <c:showSerName val="0"/>
          <c:showPercent val="0"/>
          <c:showBubbleSize val="0"/>
        </c:dLbls>
        <c:axId val="1343965519"/>
        <c:axId val="1267703327"/>
      </c:scatterChart>
      <c:valAx>
        <c:axId val="1343965519"/>
        <c:scaling>
          <c:orientation val="minMax"/>
          <c:max val="2020"/>
          <c:min val="195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67703327"/>
        <c:crosses val="autoZero"/>
        <c:crossBetween val="midCat"/>
      </c:valAx>
      <c:valAx>
        <c:axId val="126770332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Streamflow (cfs)</a:t>
                </a:r>
              </a:p>
            </c:rich>
          </c:tx>
          <c:layout>
            <c:manualLayout>
              <c:xMode val="edge"/>
              <c:yMode val="edge"/>
              <c:x val="1.1765641847608766E-2"/>
              <c:y val="0.3767491667686856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43965519"/>
        <c:crosses val="autoZero"/>
        <c:crossBetween val="midCat"/>
      </c:valAx>
      <c:spPr>
        <a:solidFill>
          <a:srgbClr val="FFFFFF"/>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a:t>Average</a:t>
            </a:r>
            <a:r>
              <a:rPr lang="en-US" sz="1600" baseline="0" dirty="0"/>
              <a:t> Annual </a:t>
            </a:r>
            <a:r>
              <a:rPr lang="en-US" sz="1600" dirty="0"/>
              <a:t>Flow Illinois River near Tahlequah</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9008366141732279E-2"/>
          <c:y val="0.10461968677276204"/>
          <c:w val="0.87470257135826768"/>
          <c:h val="0.83269157044415121"/>
        </c:manualLayout>
      </c:layout>
      <c:scatterChart>
        <c:scatterStyle val="lineMarker"/>
        <c:varyColors val="0"/>
        <c:ser>
          <c:idx val="0"/>
          <c:order val="0"/>
          <c:tx>
            <c:strRef>
              <c:f>IllTlquahAvgYr!$B$1</c:f>
              <c:strCache>
                <c:ptCount val="1"/>
                <c:pt idx="0">
                  <c:v>Avg Flow (10-1 to 9-30)</c:v>
                </c:pt>
              </c:strCache>
            </c:strRef>
          </c:tx>
          <c:spPr>
            <a:ln w="19050" cap="rnd">
              <a:noFill/>
              <a:round/>
            </a:ln>
            <a:effectLst/>
          </c:spPr>
          <c:marker>
            <c:symbol val="circle"/>
            <c:size val="5"/>
            <c:spPr>
              <a:solidFill>
                <a:schemeClr val="accent1"/>
              </a:solidFill>
              <a:ln w="47625">
                <a:solidFill>
                  <a:schemeClr val="accent1"/>
                </a:solidFill>
              </a:ln>
              <a:effectLst/>
            </c:spPr>
          </c:marker>
          <c:trendline>
            <c:spPr>
              <a:ln w="25400" cap="rnd">
                <a:solidFill>
                  <a:srgbClr val="92D050"/>
                </a:solidFill>
                <a:prstDash val="solid"/>
              </a:ln>
              <a:effectLst/>
            </c:spPr>
            <c:trendlineType val="linear"/>
            <c:dispRSqr val="0"/>
            <c:dispEq val="1"/>
            <c:trendlineLbl>
              <c:layout>
                <c:manualLayout>
                  <c:x val="-0.72501958251312337"/>
                  <c:y val="-0.40311883470183268"/>
                </c:manualLayout>
              </c:layout>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xVal>
            <c:numRef>
              <c:f>IllTlquahAvgYr!$A$2:$A$86</c:f>
              <c:numCache>
                <c:formatCode>General</c:formatCode>
                <c:ptCount val="85"/>
                <c:pt idx="0">
                  <c:v>1936</c:v>
                </c:pt>
                <c:pt idx="1">
                  <c:v>1937</c:v>
                </c:pt>
                <c:pt idx="2">
                  <c:v>1938</c:v>
                </c:pt>
                <c:pt idx="3">
                  <c:v>1939</c:v>
                </c:pt>
                <c:pt idx="4">
                  <c:v>1940</c:v>
                </c:pt>
                <c:pt idx="5">
                  <c:v>1941</c:v>
                </c:pt>
                <c:pt idx="6">
                  <c:v>1942</c:v>
                </c:pt>
                <c:pt idx="7">
                  <c:v>1943</c:v>
                </c:pt>
                <c:pt idx="8">
                  <c:v>1944</c:v>
                </c:pt>
                <c:pt idx="9">
                  <c:v>1945</c:v>
                </c:pt>
                <c:pt idx="10">
                  <c:v>1946</c:v>
                </c:pt>
                <c:pt idx="11">
                  <c:v>1947</c:v>
                </c:pt>
                <c:pt idx="12">
                  <c:v>1948</c:v>
                </c:pt>
                <c:pt idx="13">
                  <c:v>1949</c:v>
                </c:pt>
                <c:pt idx="14">
                  <c:v>1950</c:v>
                </c:pt>
                <c:pt idx="15">
                  <c:v>1951</c:v>
                </c:pt>
                <c:pt idx="16">
                  <c:v>1952</c:v>
                </c:pt>
                <c:pt idx="17">
                  <c:v>1953</c:v>
                </c:pt>
                <c:pt idx="18">
                  <c:v>1954</c:v>
                </c:pt>
                <c:pt idx="19">
                  <c:v>1955</c:v>
                </c:pt>
                <c:pt idx="20">
                  <c:v>1956</c:v>
                </c:pt>
                <c:pt idx="21">
                  <c:v>1957</c:v>
                </c:pt>
                <c:pt idx="22">
                  <c:v>1958</c:v>
                </c:pt>
                <c:pt idx="23">
                  <c:v>1959</c:v>
                </c:pt>
                <c:pt idx="24">
                  <c:v>1960</c:v>
                </c:pt>
                <c:pt idx="25">
                  <c:v>1961</c:v>
                </c:pt>
                <c:pt idx="26">
                  <c:v>1962</c:v>
                </c:pt>
                <c:pt idx="27">
                  <c:v>1963</c:v>
                </c:pt>
                <c:pt idx="28">
                  <c:v>1964</c:v>
                </c:pt>
                <c:pt idx="29">
                  <c:v>1965</c:v>
                </c:pt>
                <c:pt idx="30">
                  <c:v>1966</c:v>
                </c:pt>
                <c:pt idx="31">
                  <c:v>1967</c:v>
                </c:pt>
                <c:pt idx="32">
                  <c:v>1968</c:v>
                </c:pt>
                <c:pt idx="33">
                  <c:v>1969</c:v>
                </c:pt>
                <c:pt idx="34">
                  <c:v>1970</c:v>
                </c:pt>
                <c:pt idx="35">
                  <c:v>1971</c:v>
                </c:pt>
                <c:pt idx="36">
                  <c:v>1972</c:v>
                </c:pt>
                <c:pt idx="37">
                  <c:v>1973</c:v>
                </c:pt>
                <c:pt idx="38">
                  <c:v>1974</c:v>
                </c:pt>
                <c:pt idx="39">
                  <c:v>1975</c:v>
                </c:pt>
                <c:pt idx="40">
                  <c:v>1976</c:v>
                </c:pt>
                <c:pt idx="41">
                  <c:v>1977</c:v>
                </c:pt>
                <c:pt idx="42">
                  <c:v>1978</c:v>
                </c:pt>
                <c:pt idx="43">
                  <c:v>1979</c:v>
                </c:pt>
                <c:pt idx="44">
                  <c:v>1980</c:v>
                </c:pt>
                <c:pt idx="45">
                  <c:v>1981</c:v>
                </c:pt>
                <c:pt idx="46">
                  <c:v>1982</c:v>
                </c:pt>
                <c:pt idx="47">
                  <c:v>1983</c:v>
                </c:pt>
                <c:pt idx="48">
                  <c:v>1984</c:v>
                </c:pt>
                <c:pt idx="49">
                  <c:v>1985</c:v>
                </c:pt>
                <c:pt idx="50">
                  <c:v>1986</c:v>
                </c:pt>
                <c:pt idx="51">
                  <c:v>1987</c:v>
                </c:pt>
                <c:pt idx="52">
                  <c:v>1988</c:v>
                </c:pt>
                <c:pt idx="53">
                  <c:v>1989</c:v>
                </c:pt>
                <c:pt idx="54">
                  <c:v>1990</c:v>
                </c:pt>
                <c:pt idx="55">
                  <c:v>1991</c:v>
                </c:pt>
                <c:pt idx="56">
                  <c:v>1992</c:v>
                </c:pt>
                <c:pt idx="57">
                  <c:v>1993</c:v>
                </c:pt>
                <c:pt idx="58">
                  <c:v>1994</c:v>
                </c:pt>
                <c:pt idx="59">
                  <c:v>1995</c:v>
                </c:pt>
                <c:pt idx="60">
                  <c:v>1996</c:v>
                </c:pt>
                <c:pt idx="61">
                  <c:v>1997</c:v>
                </c:pt>
                <c:pt idx="62">
                  <c:v>1998</c:v>
                </c:pt>
                <c:pt idx="63">
                  <c:v>1999</c:v>
                </c:pt>
                <c:pt idx="64">
                  <c:v>2000</c:v>
                </c:pt>
                <c:pt idx="65">
                  <c:v>2001</c:v>
                </c:pt>
                <c:pt idx="66">
                  <c:v>2002</c:v>
                </c:pt>
                <c:pt idx="67">
                  <c:v>2003</c:v>
                </c:pt>
                <c:pt idx="68">
                  <c:v>2004</c:v>
                </c:pt>
                <c:pt idx="69">
                  <c:v>2005</c:v>
                </c:pt>
                <c:pt idx="70">
                  <c:v>2006</c:v>
                </c:pt>
                <c:pt idx="71">
                  <c:v>2007</c:v>
                </c:pt>
                <c:pt idx="72">
                  <c:v>2008</c:v>
                </c:pt>
                <c:pt idx="73">
                  <c:v>2009</c:v>
                </c:pt>
                <c:pt idx="74">
                  <c:v>2010</c:v>
                </c:pt>
                <c:pt idx="75">
                  <c:v>2011</c:v>
                </c:pt>
                <c:pt idx="76">
                  <c:v>2012</c:v>
                </c:pt>
                <c:pt idx="77">
                  <c:v>2013</c:v>
                </c:pt>
                <c:pt idx="78">
                  <c:v>2014</c:v>
                </c:pt>
                <c:pt idx="79">
                  <c:v>2015</c:v>
                </c:pt>
                <c:pt idx="80">
                  <c:v>2016</c:v>
                </c:pt>
                <c:pt idx="81">
                  <c:v>2017</c:v>
                </c:pt>
                <c:pt idx="82">
                  <c:v>2018</c:v>
                </c:pt>
                <c:pt idx="83">
                  <c:v>2019</c:v>
                </c:pt>
                <c:pt idx="84">
                  <c:v>2020</c:v>
                </c:pt>
              </c:numCache>
            </c:numRef>
          </c:xVal>
          <c:yVal>
            <c:numRef>
              <c:f>IllTlquahAvgYr!$B$2:$B$86</c:f>
              <c:numCache>
                <c:formatCode>General</c:formatCode>
                <c:ptCount val="85"/>
                <c:pt idx="0">
                  <c:v>354</c:v>
                </c:pt>
                <c:pt idx="1">
                  <c:v>820</c:v>
                </c:pt>
                <c:pt idx="2">
                  <c:v>1117</c:v>
                </c:pt>
                <c:pt idx="3">
                  <c:v>437</c:v>
                </c:pt>
                <c:pt idx="4">
                  <c:v>278</c:v>
                </c:pt>
                <c:pt idx="5">
                  <c:v>807</c:v>
                </c:pt>
                <c:pt idx="6">
                  <c:v>1270</c:v>
                </c:pt>
                <c:pt idx="7">
                  <c:v>1536</c:v>
                </c:pt>
                <c:pt idx="8">
                  <c:v>839</c:v>
                </c:pt>
                <c:pt idx="9">
                  <c:v>1855</c:v>
                </c:pt>
                <c:pt idx="10">
                  <c:v>964</c:v>
                </c:pt>
                <c:pt idx="11">
                  <c:v>1039</c:v>
                </c:pt>
                <c:pt idx="12">
                  <c:v>984</c:v>
                </c:pt>
                <c:pt idx="13">
                  <c:v>1140</c:v>
                </c:pt>
                <c:pt idx="14">
                  <c:v>1646</c:v>
                </c:pt>
                <c:pt idx="15">
                  <c:v>936</c:v>
                </c:pt>
                <c:pt idx="16">
                  <c:v>773</c:v>
                </c:pt>
                <c:pt idx="17">
                  <c:v>514</c:v>
                </c:pt>
                <c:pt idx="18">
                  <c:v>192</c:v>
                </c:pt>
                <c:pt idx="19">
                  <c:v>559</c:v>
                </c:pt>
                <c:pt idx="20">
                  <c:v>223</c:v>
                </c:pt>
                <c:pt idx="21">
                  <c:v>1507</c:v>
                </c:pt>
                <c:pt idx="22">
                  <c:v>1043</c:v>
                </c:pt>
                <c:pt idx="23">
                  <c:v>546</c:v>
                </c:pt>
                <c:pt idx="24">
                  <c:v>1141</c:v>
                </c:pt>
                <c:pt idx="25">
                  <c:v>1161</c:v>
                </c:pt>
                <c:pt idx="26">
                  <c:v>866</c:v>
                </c:pt>
                <c:pt idx="27">
                  <c:v>346</c:v>
                </c:pt>
                <c:pt idx="28">
                  <c:v>239</c:v>
                </c:pt>
                <c:pt idx="29">
                  <c:v>590</c:v>
                </c:pt>
                <c:pt idx="30">
                  <c:v>524</c:v>
                </c:pt>
                <c:pt idx="31">
                  <c:v>246</c:v>
                </c:pt>
                <c:pt idx="32">
                  <c:v>1116</c:v>
                </c:pt>
                <c:pt idx="33">
                  <c:v>1142</c:v>
                </c:pt>
                <c:pt idx="34">
                  <c:v>885</c:v>
                </c:pt>
                <c:pt idx="35">
                  <c:v>892</c:v>
                </c:pt>
                <c:pt idx="36">
                  <c:v>594</c:v>
                </c:pt>
                <c:pt idx="37">
                  <c:v>1939</c:v>
                </c:pt>
                <c:pt idx="38">
                  <c:v>1979</c:v>
                </c:pt>
                <c:pt idx="39">
                  <c:v>1629</c:v>
                </c:pt>
                <c:pt idx="40">
                  <c:v>822</c:v>
                </c:pt>
                <c:pt idx="41">
                  <c:v>333</c:v>
                </c:pt>
                <c:pt idx="42">
                  <c:v>991</c:v>
                </c:pt>
                <c:pt idx="43">
                  <c:v>627</c:v>
                </c:pt>
                <c:pt idx="44">
                  <c:v>281</c:v>
                </c:pt>
                <c:pt idx="45">
                  <c:v>274</c:v>
                </c:pt>
                <c:pt idx="46">
                  <c:v>727</c:v>
                </c:pt>
                <c:pt idx="47">
                  <c:v>698</c:v>
                </c:pt>
                <c:pt idx="48">
                  <c:v>616</c:v>
                </c:pt>
                <c:pt idx="49">
                  <c:v>1791</c:v>
                </c:pt>
                <c:pt idx="50">
                  <c:v>1294</c:v>
                </c:pt>
                <c:pt idx="51">
                  <c:v>1376</c:v>
                </c:pt>
                <c:pt idx="52">
                  <c:v>1210</c:v>
                </c:pt>
                <c:pt idx="53">
                  <c:v>834</c:v>
                </c:pt>
                <c:pt idx="54">
                  <c:v>1558</c:v>
                </c:pt>
                <c:pt idx="55">
                  <c:v>820</c:v>
                </c:pt>
                <c:pt idx="56">
                  <c:v>1106</c:v>
                </c:pt>
                <c:pt idx="57">
                  <c:v>1923</c:v>
                </c:pt>
                <c:pt idx="58">
                  <c:v>1158</c:v>
                </c:pt>
                <c:pt idx="59">
                  <c:v>1344</c:v>
                </c:pt>
                <c:pt idx="60">
                  <c:v>543</c:v>
                </c:pt>
                <c:pt idx="61">
                  <c:v>1122</c:v>
                </c:pt>
                <c:pt idx="62">
                  <c:v>1025</c:v>
                </c:pt>
                <c:pt idx="63">
                  <c:v>1247</c:v>
                </c:pt>
                <c:pt idx="64">
                  <c:v>1009</c:v>
                </c:pt>
                <c:pt idx="65">
                  <c:v>914</c:v>
                </c:pt>
                <c:pt idx="66">
                  <c:v>1066</c:v>
                </c:pt>
                <c:pt idx="67">
                  <c:v>438</c:v>
                </c:pt>
                <c:pt idx="68">
                  <c:v>1013</c:v>
                </c:pt>
                <c:pt idx="69">
                  <c:v>919</c:v>
                </c:pt>
                <c:pt idx="70">
                  <c:v>289</c:v>
                </c:pt>
                <c:pt idx="71">
                  <c:v>799</c:v>
                </c:pt>
                <c:pt idx="72">
                  <c:v>1839</c:v>
                </c:pt>
                <c:pt idx="73">
                  <c:v>1067</c:v>
                </c:pt>
                <c:pt idx="74">
                  <c:v>1201</c:v>
                </c:pt>
                <c:pt idx="75">
                  <c:v>1333</c:v>
                </c:pt>
                <c:pt idx="76">
                  <c:v>717</c:v>
                </c:pt>
                <c:pt idx="77">
                  <c:v>830</c:v>
                </c:pt>
                <c:pt idx="78">
                  <c:v>645</c:v>
                </c:pt>
                <c:pt idx="79">
                  <c:v>1462</c:v>
                </c:pt>
                <c:pt idx="80">
                  <c:v>1528</c:v>
                </c:pt>
                <c:pt idx="81">
                  <c:v>1203</c:v>
                </c:pt>
                <c:pt idx="82">
                  <c:v>952</c:v>
                </c:pt>
                <c:pt idx="83">
                  <c:v>1512</c:v>
                </c:pt>
                <c:pt idx="84">
                  <c:v>2378</c:v>
                </c:pt>
              </c:numCache>
            </c:numRef>
          </c:yVal>
          <c:smooth val="0"/>
          <c:extLst>
            <c:ext xmlns:c16="http://schemas.microsoft.com/office/drawing/2014/chart" uri="{C3380CC4-5D6E-409C-BE32-E72D297353CC}">
              <c16:uniqueId val="{00000001-C929-4803-A1CE-28974DAD4361}"/>
            </c:ext>
          </c:extLst>
        </c:ser>
        <c:dLbls>
          <c:showLegendKey val="0"/>
          <c:showVal val="0"/>
          <c:showCatName val="0"/>
          <c:showSerName val="0"/>
          <c:showPercent val="0"/>
          <c:showBubbleSize val="0"/>
        </c:dLbls>
        <c:axId val="1060810879"/>
        <c:axId val="1106357775"/>
      </c:scatterChart>
      <c:valAx>
        <c:axId val="1060810879"/>
        <c:scaling>
          <c:orientation val="minMax"/>
          <c:max val="2020"/>
          <c:min val="193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06357775"/>
        <c:crosses val="autoZero"/>
        <c:crossBetween val="midCat"/>
      </c:valAx>
      <c:valAx>
        <c:axId val="11063577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Streamflow (cfs)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6081087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Annual Peak Flow Osage Creek near Elm Springs</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Annual Peak flow Illinios River near Watts</c:v>
          </c:tx>
          <c:spPr>
            <a:ln w="25400" cap="rnd">
              <a:noFill/>
              <a:round/>
            </a:ln>
            <a:effectLst/>
          </c:spPr>
          <c:marker>
            <c:symbol val="circle"/>
            <c:size val="5"/>
            <c:spPr>
              <a:solidFill>
                <a:schemeClr val="accent1"/>
              </a:solidFill>
              <a:ln w="47625">
                <a:solidFill>
                  <a:schemeClr val="accent1"/>
                </a:solidFill>
              </a:ln>
              <a:effectLst/>
            </c:spPr>
          </c:marker>
          <c:trendline>
            <c:spPr>
              <a:ln w="25400" cap="rnd">
                <a:solidFill>
                  <a:srgbClr val="92D050"/>
                </a:solidFill>
                <a:prstDash val="solid"/>
              </a:ln>
              <a:effectLst/>
            </c:spPr>
            <c:trendlineType val="linear"/>
            <c:dispRSqr val="0"/>
            <c:dispEq val="1"/>
            <c:trendlineLbl>
              <c:layout>
                <c:manualLayout>
                  <c:x val="-0.69738459356123128"/>
                  <c:y val="-0.58205583497465119"/>
                </c:manualLayout>
              </c:layout>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xVal>
            <c:numRef>
              <c:f>OsageElmPeakYr!$A$2:$A$55</c:f>
              <c:numCache>
                <c:formatCode>General</c:formatCode>
                <c:ptCount val="54"/>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1996</c:v>
                </c:pt>
                <c:pt idx="31">
                  <c:v>1997</c:v>
                </c:pt>
                <c:pt idx="32">
                  <c:v>1998</c:v>
                </c:pt>
                <c:pt idx="33">
                  <c:v>1999</c:v>
                </c:pt>
                <c:pt idx="34">
                  <c:v>2000</c:v>
                </c:pt>
                <c:pt idx="35">
                  <c:v>2001</c:v>
                </c:pt>
                <c:pt idx="36">
                  <c:v>2002</c:v>
                </c:pt>
                <c:pt idx="37">
                  <c:v>2003</c:v>
                </c:pt>
                <c:pt idx="38">
                  <c:v>2004</c:v>
                </c:pt>
                <c:pt idx="39">
                  <c:v>2005</c:v>
                </c:pt>
                <c:pt idx="40">
                  <c:v>2006</c:v>
                </c:pt>
                <c:pt idx="41">
                  <c:v>2007</c:v>
                </c:pt>
                <c:pt idx="42">
                  <c:v>2008</c:v>
                </c:pt>
                <c:pt idx="43">
                  <c:v>2009</c:v>
                </c:pt>
                <c:pt idx="44">
                  <c:v>2010</c:v>
                </c:pt>
                <c:pt idx="45">
                  <c:v>2011</c:v>
                </c:pt>
                <c:pt idx="46">
                  <c:v>2012</c:v>
                </c:pt>
                <c:pt idx="47">
                  <c:v>2013</c:v>
                </c:pt>
                <c:pt idx="48">
                  <c:v>2014</c:v>
                </c:pt>
                <c:pt idx="49">
                  <c:v>2015</c:v>
                </c:pt>
                <c:pt idx="50">
                  <c:v>2016</c:v>
                </c:pt>
                <c:pt idx="51">
                  <c:v>2017</c:v>
                </c:pt>
                <c:pt idx="52">
                  <c:v>2018</c:v>
                </c:pt>
                <c:pt idx="53">
                  <c:v>2019</c:v>
                </c:pt>
              </c:numCache>
            </c:numRef>
          </c:xVal>
          <c:yVal>
            <c:numRef>
              <c:f>OsageElmPeakYr!$D$2:$D$55</c:f>
              <c:numCache>
                <c:formatCode>#,##0</c:formatCode>
                <c:ptCount val="54"/>
                <c:pt idx="0">
                  <c:v>22500</c:v>
                </c:pt>
                <c:pt idx="1">
                  <c:v>6770</c:v>
                </c:pt>
                <c:pt idx="2">
                  <c:v>2210</c:v>
                </c:pt>
                <c:pt idx="3">
                  <c:v>1820</c:v>
                </c:pt>
                <c:pt idx="4">
                  <c:v>4050</c:v>
                </c:pt>
                <c:pt idx="5">
                  <c:v>5280</c:v>
                </c:pt>
                <c:pt idx="6">
                  <c:v>1160</c:v>
                </c:pt>
                <c:pt idx="7">
                  <c:v>10800</c:v>
                </c:pt>
                <c:pt idx="8">
                  <c:v>2200</c:v>
                </c:pt>
                <c:pt idx="9">
                  <c:v>5300</c:v>
                </c:pt>
                <c:pt idx="10">
                  <c:v>3270</c:v>
                </c:pt>
                <c:pt idx="11">
                  <c:v>22500</c:v>
                </c:pt>
                <c:pt idx="12">
                  <c:v>2170</c:v>
                </c:pt>
                <c:pt idx="13">
                  <c:v>3270</c:v>
                </c:pt>
                <c:pt idx="14" formatCode="General">
                  <c:v>492</c:v>
                </c:pt>
                <c:pt idx="15">
                  <c:v>6140</c:v>
                </c:pt>
                <c:pt idx="16">
                  <c:v>3270</c:v>
                </c:pt>
                <c:pt idx="17" formatCode="General">
                  <c:v>684</c:v>
                </c:pt>
                <c:pt idx="18">
                  <c:v>8360</c:v>
                </c:pt>
                <c:pt idx="19">
                  <c:v>13900</c:v>
                </c:pt>
                <c:pt idx="20">
                  <c:v>5480</c:v>
                </c:pt>
                <c:pt idx="21">
                  <c:v>5910</c:v>
                </c:pt>
                <c:pt idx="22">
                  <c:v>3880</c:v>
                </c:pt>
                <c:pt idx="23">
                  <c:v>4520</c:v>
                </c:pt>
                <c:pt idx="24">
                  <c:v>22200</c:v>
                </c:pt>
                <c:pt idx="25">
                  <c:v>11600</c:v>
                </c:pt>
                <c:pt idx="26">
                  <c:v>5710</c:v>
                </c:pt>
                <c:pt idx="27">
                  <c:v>9090</c:v>
                </c:pt>
                <c:pt idx="28">
                  <c:v>3650</c:v>
                </c:pt>
                <c:pt idx="29">
                  <c:v>8140</c:v>
                </c:pt>
                <c:pt idx="30">
                  <c:v>6360</c:v>
                </c:pt>
                <c:pt idx="31">
                  <c:v>7380</c:v>
                </c:pt>
                <c:pt idx="32">
                  <c:v>4600</c:v>
                </c:pt>
                <c:pt idx="33">
                  <c:v>9320</c:v>
                </c:pt>
                <c:pt idx="34">
                  <c:v>8940</c:v>
                </c:pt>
                <c:pt idx="35">
                  <c:v>7340</c:v>
                </c:pt>
                <c:pt idx="36">
                  <c:v>4450</c:v>
                </c:pt>
                <c:pt idx="37">
                  <c:v>1690</c:v>
                </c:pt>
                <c:pt idx="38">
                  <c:v>18300</c:v>
                </c:pt>
                <c:pt idx="39">
                  <c:v>5240</c:v>
                </c:pt>
                <c:pt idx="40">
                  <c:v>3690</c:v>
                </c:pt>
                <c:pt idx="41">
                  <c:v>4680</c:v>
                </c:pt>
                <c:pt idx="42">
                  <c:v>15800</c:v>
                </c:pt>
                <c:pt idx="43">
                  <c:v>5620</c:v>
                </c:pt>
                <c:pt idx="44">
                  <c:v>6550</c:v>
                </c:pt>
                <c:pt idx="45">
                  <c:v>38000</c:v>
                </c:pt>
                <c:pt idx="46">
                  <c:v>5870</c:v>
                </c:pt>
                <c:pt idx="47">
                  <c:v>17200</c:v>
                </c:pt>
                <c:pt idx="48">
                  <c:v>1700</c:v>
                </c:pt>
                <c:pt idx="49">
                  <c:v>6660</c:v>
                </c:pt>
                <c:pt idx="50">
                  <c:v>23900</c:v>
                </c:pt>
                <c:pt idx="51">
                  <c:v>47600</c:v>
                </c:pt>
                <c:pt idx="52">
                  <c:v>9500</c:v>
                </c:pt>
                <c:pt idx="53">
                  <c:v>8670</c:v>
                </c:pt>
              </c:numCache>
            </c:numRef>
          </c:yVal>
          <c:smooth val="0"/>
          <c:extLst>
            <c:ext xmlns:c16="http://schemas.microsoft.com/office/drawing/2014/chart" uri="{C3380CC4-5D6E-409C-BE32-E72D297353CC}">
              <c16:uniqueId val="{00000001-3910-4D46-9442-238990D3F7D3}"/>
            </c:ext>
          </c:extLst>
        </c:ser>
        <c:dLbls>
          <c:showLegendKey val="0"/>
          <c:showVal val="0"/>
          <c:showCatName val="0"/>
          <c:showSerName val="0"/>
          <c:showPercent val="0"/>
          <c:showBubbleSize val="0"/>
        </c:dLbls>
        <c:axId val="1343965519"/>
        <c:axId val="1267703327"/>
      </c:scatterChart>
      <c:valAx>
        <c:axId val="1343965519"/>
        <c:scaling>
          <c:orientation val="minMax"/>
          <c:max val="2020"/>
          <c:min val="195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67703327"/>
        <c:crosses val="autoZero"/>
        <c:crossBetween val="midCat"/>
      </c:valAx>
      <c:valAx>
        <c:axId val="126770332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Streamflow (cfs)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4396551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Annual Peak flow Illinios River near Watts</c:v>
          </c:tx>
          <c:spPr>
            <a:ln w="25400" cap="rnd">
              <a:noFill/>
              <a:round/>
            </a:ln>
            <a:effectLst/>
          </c:spPr>
          <c:marker>
            <c:symbol val="circle"/>
            <c:size val="5"/>
            <c:spPr>
              <a:solidFill>
                <a:schemeClr val="accent1"/>
              </a:solidFill>
              <a:ln w="25400">
                <a:solidFill>
                  <a:schemeClr val="accent1"/>
                </a:solidFill>
              </a:ln>
              <a:effectLst/>
            </c:spPr>
          </c:marker>
          <c:trendline>
            <c:spPr>
              <a:ln w="22225" cap="rnd">
                <a:solidFill>
                  <a:srgbClr val="92D050"/>
                </a:solidFill>
                <a:prstDash val="solid"/>
              </a:ln>
              <a:effectLst/>
            </c:spPr>
            <c:trendlineType val="linear"/>
            <c:dispRSqr val="0"/>
            <c:dispEq val="1"/>
            <c:trendlineLbl>
              <c:layout>
                <c:manualLayout>
                  <c:x val="-0.68329377464229379"/>
                  <c:y val="-0.52777673993814478"/>
                </c:manualLayout>
              </c:layout>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xVal>
            <c:numRef>
              <c:f>IllWattsPeakYr!$A$2:$A$66</c:f>
              <c:numCache>
                <c:formatCode>General</c:formatCode>
                <c:ptCount val="65"/>
                <c:pt idx="0">
                  <c:v>1980</c:v>
                </c:pt>
                <c:pt idx="1">
                  <c:v>1967</c:v>
                </c:pt>
                <c:pt idx="2">
                  <c:v>1964</c:v>
                </c:pt>
                <c:pt idx="3">
                  <c:v>1963</c:v>
                </c:pt>
                <c:pt idx="4">
                  <c:v>2003</c:v>
                </c:pt>
                <c:pt idx="5">
                  <c:v>1981</c:v>
                </c:pt>
                <c:pt idx="6">
                  <c:v>2006</c:v>
                </c:pt>
                <c:pt idx="7">
                  <c:v>1962</c:v>
                </c:pt>
                <c:pt idx="8">
                  <c:v>1956</c:v>
                </c:pt>
                <c:pt idx="9">
                  <c:v>2014</c:v>
                </c:pt>
                <c:pt idx="10">
                  <c:v>1984</c:v>
                </c:pt>
                <c:pt idx="11">
                  <c:v>1989</c:v>
                </c:pt>
                <c:pt idx="12">
                  <c:v>2009</c:v>
                </c:pt>
                <c:pt idx="13">
                  <c:v>1991</c:v>
                </c:pt>
                <c:pt idx="14">
                  <c:v>1965</c:v>
                </c:pt>
                <c:pt idx="15">
                  <c:v>2012</c:v>
                </c:pt>
                <c:pt idx="16">
                  <c:v>1977</c:v>
                </c:pt>
                <c:pt idx="17">
                  <c:v>1959</c:v>
                </c:pt>
                <c:pt idx="18">
                  <c:v>1992</c:v>
                </c:pt>
                <c:pt idx="19">
                  <c:v>1994</c:v>
                </c:pt>
                <c:pt idx="20">
                  <c:v>2005</c:v>
                </c:pt>
                <c:pt idx="21">
                  <c:v>1972</c:v>
                </c:pt>
                <c:pt idx="22">
                  <c:v>2007</c:v>
                </c:pt>
                <c:pt idx="23">
                  <c:v>1968</c:v>
                </c:pt>
                <c:pt idx="24">
                  <c:v>1958</c:v>
                </c:pt>
                <c:pt idx="25">
                  <c:v>1973</c:v>
                </c:pt>
                <c:pt idx="26">
                  <c:v>1983</c:v>
                </c:pt>
                <c:pt idx="27">
                  <c:v>1995</c:v>
                </c:pt>
                <c:pt idx="28">
                  <c:v>1997</c:v>
                </c:pt>
                <c:pt idx="29">
                  <c:v>2002</c:v>
                </c:pt>
                <c:pt idx="30">
                  <c:v>2001</c:v>
                </c:pt>
                <c:pt idx="31">
                  <c:v>1996</c:v>
                </c:pt>
                <c:pt idx="32">
                  <c:v>2013</c:v>
                </c:pt>
                <c:pt idx="33">
                  <c:v>1970</c:v>
                </c:pt>
                <c:pt idx="34">
                  <c:v>1999</c:v>
                </c:pt>
                <c:pt idx="35">
                  <c:v>1979</c:v>
                </c:pt>
                <c:pt idx="36">
                  <c:v>1978</c:v>
                </c:pt>
                <c:pt idx="37">
                  <c:v>1993</c:v>
                </c:pt>
                <c:pt idx="38">
                  <c:v>1985</c:v>
                </c:pt>
                <c:pt idx="39">
                  <c:v>2015</c:v>
                </c:pt>
                <c:pt idx="40">
                  <c:v>2019</c:v>
                </c:pt>
                <c:pt idx="41">
                  <c:v>1971</c:v>
                </c:pt>
                <c:pt idx="42">
                  <c:v>1975</c:v>
                </c:pt>
                <c:pt idx="43">
                  <c:v>1998</c:v>
                </c:pt>
                <c:pt idx="44">
                  <c:v>1986</c:v>
                </c:pt>
                <c:pt idx="45">
                  <c:v>1966</c:v>
                </c:pt>
                <c:pt idx="46">
                  <c:v>1988</c:v>
                </c:pt>
                <c:pt idx="47">
                  <c:v>2000</c:v>
                </c:pt>
                <c:pt idx="48">
                  <c:v>1969</c:v>
                </c:pt>
                <c:pt idx="49">
                  <c:v>1976</c:v>
                </c:pt>
                <c:pt idx="50">
                  <c:v>2010</c:v>
                </c:pt>
                <c:pt idx="51">
                  <c:v>2004</c:v>
                </c:pt>
                <c:pt idx="52">
                  <c:v>2018</c:v>
                </c:pt>
                <c:pt idx="53">
                  <c:v>1982</c:v>
                </c:pt>
                <c:pt idx="54">
                  <c:v>1987</c:v>
                </c:pt>
                <c:pt idx="55">
                  <c:v>1974</c:v>
                </c:pt>
                <c:pt idx="56">
                  <c:v>1957</c:v>
                </c:pt>
                <c:pt idx="57">
                  <c:v>2020</c:v>
                </c:pt>
                <c:pt idx="58">
                  <c:v>1961</c:v>
                </c:pt>
                <c:pt idx="59">
                  <c:v>2008</c:v>
                </c:pt>
                <c:pt idx="60">
                  <c:v>1990</c:v>
                </c:pt>
                <c:pt idx="61">
                  <c:v>1960</c:v>
                </c:pt>
                <c:pt idx="62">
                  <c:v>2011</c:v>
                </c:pt>
                <c:pt idx="63">
                  <c:v>2016</c:v>
                </c:pt>
                <c:pt idx="64">
                  <c:v>2017</c:v>
                </c:pt>
              </c:numCache>
            </c:numRef>
          </c:xVal>
          <c:yVal>
            <c:numRef>
              <c:f>IllWattsPeakYr!$D$2:$D$66</c:f>
              <c:numCache>
                <c:formatCode>0</c:formatCode>
                <c:ptCount val="65"/>
                <c:pt idx="0">
                  <c:v>3010</c:v>
                </c:pt>
                <c:pt idx="1">
                  <c:v>3430</c:v>
                </c:pt>
                <c:pt idx="2">
                  <c:v>4100</c:v>
                </c:pt>
                <c:pt idx="3">
                  <c:v>4770</c:v>
                </c:pt>
                <c:pt idx="4" formatCode="General">
                  <c:v>4910</c:v>
                </c:pt>
                <c:pt idx="5" formatCode="General">
                  <c:v>7940</c:v>
                </c:pt>
                <c:pt idx="6" formatCode="General">
                  <c:v>8060</c:v>
                </c:pt>
                <c:pt idx="7">
                  <c:v>8630</c:v>
                </c:pt>
                <c:pt idx="8">
                  <c:v>8650</c:v>
                </c:pt>
                <c:pt idx="9" formatCode="General">
                  <c:v>8840</c:v>
                </c:pt>
                <c:pt idx="10" formatCode="General">
                  <c:v>9700</c:v>
                </c:pt>
                <c:pt idx="11" formatCode="General">
                  <c:v>9840</c:v>
                </c:pt>
                <c:pt idx="12" formatCode="General">
                  <c:v>10100</c:v>
                </c:pt>
                <c:pt idx="13" formatCode="General">
                  <c:v>10700</c:v>
                </c:pt>
                <c:pt idx="14">
                  <c:v>11100</c:v>
                </c:pt>
                <c:pt idx="15" formatCode="General">
                  <c:v>11100</c:v>
                </c:pt>
                <c:pt idx="16">
                  <c:v>11700</c:v>
                </c:pt>
                <c:pt idx="17">
                  <c:v>12600</c:v>
                </c:pt>
                <c:pt idx="18" formatCode="General">
                  <c:v>13400</c:v>
                </c:pt>
                <c:pt idx="19" formatCode="General">
                  <c:v>13700</c:v>
                </c:pt>
                <c:pt idx="20" formatCode="General">
                  <c:v>14900</c:v>
                </c:pt>
                <c:pt idx="21">
                  <c:v>15700</c:v>
                </c:pt>
                <c:pt idx="22" formatCode="General">
                  <c:v>16700</c:v>
                </c:pt>
                <c:pt idx="23">
                  <c:v>16800</c:v>
                </c:pt>
                <c:pt idx="24">
                  <c:v>18200</c:v>
                </c:pt>
                <c:pt idx="25">
                  <c:v>18400</c:v>
                </c:pt>
                <c:pt idx="26" formatCode="General">
                  <c:v>18700</c:v>
                </c:pt>
                <c:pt idx="27" formatCode="General">
                  <c:v>18900</c:v>
                </c:pt>
                <c:pt idx="28" formatCode="General">
                  <c:v>19000</c:v>
                </c:pt>
                <c:pt idx="29" formatCode="General">
                  <c:v>20300</c:v>
                </c:pt>
                <c:pt idx="30" formatCode="General">
                  <c:v>20700</c:v>
                </c:pt>
                <c:pt idx="31" formatCode="General">
                  <c:v>20900</c:v>
                </c:pt>
                <c:pt idx="32" formatCode="General">
                  <c:v>20900</c:v>
                </c:pt>
                <c:pt idx="33">
                  <c:v>21100</c:v>
                </c:pt>
                <c:pt idx="34" formatCode="General">
                  <c:v>22100</c:v>
                </c:pt>
                <c:pt idx="35">
                  <c:v>22400</c:v>
                </c:pt>
                <c:pt idx="36">
                  <c:v>22500</c:v>
                </c:pt>
                <c:pt idx="37" formatCode="General">
                  <c:v>23400</c:v>
                </c:pt>
                <c:pt idx="38" formatCode="General">
                  <c:v>23600</c:v>
                </c:pt>
                <c:pt idx="39" formatCode="General">
                  <c:v>23600</c:v>
                </c:pt>
                <c:pt idx="40" formatCode="General">
                  <c:v>24600</c:v>
                </c:pt>
                <c:pt idx="41">
                  <c:v>25200</c:v>
                </c:pt>
                <c:pt idx="42">
                  <c:v>25500</c:v>
                </c:pt>
                <c:pt idx="43" formatCode="General">
                  <c:v>25700</c:v>
                </c:pt>
                <c:pt idx="44" formatCode="General">
                  <c:v>26100</c:v>
                </c:pt>
                <c:pt idx="45">
                  <c:v>26800</c:v>
                </c:pt>
                <c:pt idx="46" formatCode="General">
                  <c:v>27000</c:v>
                </c:pt>
                <c:pt idx="47" formatCode="General">
                  <c:v>30700</c:v>
                </c:pt>
                <c:pt idx="48">
                  <c:v>31400</c:v>
                </c:pt>
                <c:pt idx="49">
                  <c:v>31700</c:v>
                </c:pt>
                <c:pt idx="50" formatCode="General">
                  <c:v>32300</c:v>
                </c:pt>
                <c:pt idx="51" formatCode="General">
                  <c:v>34700</c:v>
                </c:pt>
                <c:pt idx="52" formatCode="General">
                  <c:v>35100</c:v>
                </c:pt>
                <c:pt idx="53" formatCode="General">
                  <c:v>35400</c:v>
                </c:pt>
                <c:pt idx="54" formatCode="General">
                  <c:v>42300</c:v>
                </c:pt>
                <c:pt idx="55">
                  <c:v>47600</c:v>
                </c:pt>
                <c:pt idx="56">
                  <c:v>49000</c:v>
                </c:pt>
                <c:pt idx="57" formatCode="General">
                  <c:v>50000</c:v>
                </c:pt>
                <c:pt idx="58">
                  <c:v>51600</c:v>
                </c:pt>
                <c:pt idx="59" formatCode="General">
                  <c:v>53000</c:v>
                </c:pt>
                <c:pt idx="60" formatCode="General">
                  <c:v>58500</c:v>
                </c:pt>
                <c:pt idx="61">
                  <c:v>68000</c:v>
                </c:pt>
                <c:pt idx="62" formatCode="General">
                  <c:v>97400</c:v>
                </c:pt>
                <c:pt idx="63" formatCode="General">
                  <c:v>110000</c:v>
                </c:pt>
                <c:pt idx="64" formatCode="General">
                  <c:v>128000</c:v>
                </c:pt>
              </c:numCache>
            </c:numRef>
          </c:yVal>
          <c:smooth val="0"/>
          <c:extLst>
            <c:ext xmlns:c16="http://schemas.microsoft.com/office/drawing/2014/chart" uri="{C3380CC4-5D6E-409C-BE32-E72D297353CC}">
              <c16:uniqueId val="{00000001-CD2C-4355-8595-2D933F507D38}"/>
            </c:ext>
          </c:extLst>
        </c:ser>
        <c:dLbls>
          <c:showLegendKey val="0"/>
          <c:showVal val="0"/>
          <c:showCatName val="0"/>
          <c:showSerName val="0"/>
          <c:showPercent val="0"/>
          <c:showBubbleSize val="0"/>
        </c:dLbls>
        <c:axId val="1343965519"/>
        <c:axId val="1267703327"/>
      </c:scatterChart>
      <c:valAx>
        <c:axId val="1343965519"/>
        <c:scaling>
          <c:orientation val="minMax"/>
          <c:max val="2020"/>
          <c:min val="195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67703327"/>
        <c:crosses val="autoZero"/>
        <c:crossBetween val="midCat"/>
      </c:valAx>
      <c:valAx>
        <c:axId val="126770332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Streamflow (cfs)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4396551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Annual Peak Flow Illinois River near Tahlequah</a:t>
            </a:r>
          </a:p>
        </c:rich>
      </c:tx>
      <c:layout>
        <c:manualLayout>
          <c:xMode val="edge"/>
          <c:yMode val="edge"/>
          <c:x val="0.31080409491649286"/>
          <c:y val="2.9855125781494136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25400">
                <a:solidFill>
                  <a:schemeClr val="accent1"/>
                </a:solidFill>
              </a:ln>
              <a:effectLst/>
            </c:spPr>
          </c:marker>
          <c:trendline>
            <c:spPr>
              <a:ln w="25400" cap="rnd">
                <a:solidFill>
                  <a:srgbClr val="92D050"/>
                </a:solidFill>
                <a:prstDash val="solid"/>
              </a:ln>
              <a:effectLst/>
            </c:spPr>
            <c:trendlineType val="linear"/>
            <c:dispRSqr val="0"/>
            <c:dispEq val="1"/>
            <c:trendlineLbl>
              <c:layout>
                <c:manualLayout>
                  <c:x val="-0.72552156643123755"/>
                  <c:y val="-0.62916008985282035"/>
                </c:manualLayout>
              </c:layout>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xVal>
            <c:numRef>
              <c:f>IllTlquahPeakYr!$A$5:$A$89</c:f>
              <c:numCache>
                <c:formatCode>General</c:formatCode>
                <c:ptCount val="85"/>
                <c:pt idx="0">
                  <c:v>1936</c:v>
                </c:pt>
                <c:pt idx="1">
                  <c:v>1937</c:v>
                </c:pt>
                <c:pt idx="2">
                  <c:v>1938</c:v>
                </c:pt>
                <c:pt idx="3">
                  <c:v>1939</c:v>
                </c:pt>
                <c:pt idx="4">
                  <c:v>1940</c:v>
                </c:pt>
                <c:pt idx="5">
                  <c:v>1941</c:v>
                </c:pt>
                <c:pt idx="6">
                  <c:v>1942</c:v>
                </c:pt>
                <c:pt idx="7">
                  <c:v>1943</c:v>
                </c:pt>
                <c:pt idx="8">
                  <c:v>1944</c:v>
                </c:pt>
                <c:pt idx="9">
                  <c:v>1945</c:v>
                </c:pt>
                <c:pt idx="10">
                  <c:v>1946</c:v>
                </c:pt>
                <c:pt idx="11">
                  <c:v>1947</c:v>
                </c:pt>
                <c:pt idx="12">
                  <c:v>1948</c:v>
                </c:pt>
                <c:pt idx="13">
                  <c:v>1949</c:v>
                </c:pt>
                <c:pt idx="14">
                  <c:v>1950</c:v>
                </c:pt>
                <c:pt idx="15">
                  <c:v>1951</c:v>
                </c:pt>
                <c:pt idx="16">
                  <c:v>1952</c:v>
                </c:pt>
                <c:pt idx="17">
                  <c:v>1953</c:v>
                </c:pt>
                <c:pt idx="18">
                  <c:v>1954</c:v>
                </c:pt>
                <c:pt idx="19">
                  <c:v>1955</c:v>
                </c:pt>
                <c:pt idx="20">
                  <c:v>1956</c:v>
                </c:pt>
                <c:pt idx="21">
                  <c:v>1957</c:v>
                </c:pt>
                <c:pt idx="22">
                  <c:v>1958</c:v>
                </c:pt>
                <c:pt idx="23">
                  <c:v>1959</c:v>
                </c:pt>
                <c:pt idx="24">
                  <c:v>1960</c:v>
                </c:pt>
                <c:pt idx="25">
                  <c:v>1961</c:v>
                </c:pt>
                <c:pt idx="26">
                  <c:v>1962</c:v>
                </c:pt>
                <c:pt idx="27">
                  <c:v>1963</c:v>
                </c:pt>
                <c:pt idx="28">
                  <c:v>1964</c:v>
                </c:pt>
                <c:pt idx="29">
                  <c:v>1965</c:v>
                </c:pt>
                <c:pt idx="30">
                  <c:v>1966</c:v>
                </c:pt>
                <c:pt idx="31">
                  <c:v>1967</c:v>
                </c:pt>
                <c:pt idx="32">
                  <c:v>1968</c:v>
                </c:pt>
                <c:pt idx="33">
                  <c:v>1969</c:v>
                </c:pt>
                <c:pt idx="34">
                  <c:v>1970</c:v>
                </c:pt>
                <c:pt idx="35">
                  <c:v>1971</c:v>
                </c:pt>
                <c:pt idx="36">
                  <c:v>1972</c:v>
                </c:pt>
                <c:pt idx="37">
                  <c:v>1973</c:v>
                </c:pt>
                <c:pt idx="38">
                  <c:v>1974</c:v>
                </c:pt>
                <c:pt idx="39">
                  <c:v>1975</c:v>
                </c:pt>
                <c:pt idx="40">
                  <c:v>1976</c:v>
                </c:pt>
                <c:pt idx="41">
                  <c:v>1977</c:v>
                </c:pt>
                <c:pt idx="42">
                  <c:v>1978</c:v>
                </c:pt>
                <c:pt idx="43">
                  <c:v>1979</c:v>
                </c:pt>
                <c:pt idx="44">
                  <c:v>1980</c:v>
                </c:pt>
                <c:pt idx="45">
                  <c:v>1981</c:v>
                </c:pt>
                <c:pt idx="46">
                  <c:v>1982</c:v>
                </c:pt>
                <c:pt idx="47">
                  <c:v>1983</c:v>
                </c:pt>
                <c:pt idx="48">
                  <c:v>1984</c:v>
                </c:pt>
                <c:pt idx="49">
                  <c:v>1985</c:v>
                </c:pt>
                <c:pt idx="50">
                  <c:v>1986</c:v>
                </c:pt>
                <c:pt idx="51">
                  <c:v>1987</c:v>
                </c:pt>
                <c:pt idx="52">
                  <c:v>1988</c:v>
                </c:pt>
                <c:pt idx="53">
                  <c:v>1989</c:v>
                </c:pt>
                <c:pt idx="54">
                  <c:v>1990</c:v>
                </c:pt>
                <c:pt idx="55">
                  <c:v>1991</c:v>
                </c:pt>
                <c:pt idx="56">
                  <c:v>1992</c:v>
                </c:pt>
                <c:pt idx="57">
                  <c:v>1993</c:v>
                </c:pt>
                <c:pt idx="58">
                  <c:v>1994</c:v>
                </c:pt>
                <c:pt idx="59">
                  <c:v>1995</c:v>
                </c:pt>
                <c:pt idx="60">
                  <c:v>1996</c:v>
                </c:pt>
                <c:pt idx="61">
                  <c:v>1997</c:v>
                </c:pt>
                <c:pt idx="62">
                  <c:v>1998</c:v>
                </c:pt>
                <c:pt idx="63">
                  <c:v>1999</c:v>
                </c:pt>
                <c:pt idx="64">
                  <c:v>2000</c:v>
                </c:pt>
                <c:pt idx="65">
                  <c:v>2001</c:v>
                </c:pt>
                <c:pt idx="66">
                  <c:v>2002</c:v>
                </c:pt>
                <c:pt idx="67">
                  <c:v>2003</c:v>
                </c:pt>
                <c:pt idx="68">
                  <c:v>2004</c:v>
                </c:pt>
                <c:pt idx="69">
                  <c:v>2005</c:v>
                </c:pt>
                <c:pt idx="70">
                  <c:v>2006</c:v>
                </c:pt>
                <c:pt idx="71">
                  <c:v>2007</c:v>
                </c:pt>
                <c:pt idx="72">
                  <c:v>2008</c:v>
                </c:pt>
                <c:pt idx="73">
                  <c:v>2009</c:v>
                </c:pt>
                <c:pt idx="74">
                  <c:v>2010</c:v>
                </c:pt>
                <c:pt idx="75">
                  <c:v>2011</c:v>
                </c:pt>
                <c:pt idx="76">
                  <c:v>2012</c:v>
                </c:pt>
                <c:pt idx="77">
                  <c:v>2013</c:v>
                </c:pt>
                <c:pt idx="78">
                  <c:v>2014</c:v>
                </c:pt>
                <c:pt idx="79">
                  <c:v>2015</c:v>
                </c:pt>
                <c:pt idx="80">
                  <c:v>2016</c:v>
                </c:pt>
                <c:pt idx="81">
                  <c:v>2017</c:v>
                </c:pt>
                <c:pt idx="82">
                  <c:v>2018</c:v>
                </c:pt>
                <c:pt idx="83">
                  <c:v>2019</c:v>
                </c:pt>
                <c:pt idx="84">
                  <c:v>2020</c:v>
                </c:pt>
              </c:numCache>
            </c:numRef>
          </c:xVal>
          <c:yVal>
            <c:numRef>
              <c:f>IllTlquahPeakYr!$D$5:$D$89</c:f>
              <c:numCache>
                <c:formatCode>#,##0</c:formatCode>
                <c:ptCount val="85"/>
                <c:pt idx="0">
                  <c:v>9000</c:v>
                </c:pt>
                <c:pt idx="1">
                  <c:v>14500</c:v>
                </c:pt>
                <c:pt idx="2">
                  <c:v>39400</c:v>
                </c:pt>
                <c:pt idx="3">
                  <c:v>6400</c:v>
                </c:pt>
                <c:pt idx="4">
                  <c:v>5600</c:v>
                </c:pt>
                <c:pt idx="5">
                  <c:v>41400</c:v>
                </c:pt>
                <c:pt idx="6">
                  <c:v>30000</c:v>
                </c:pt>
                <c:pt idx="7">
                  <c:v>93200</c:v>
                </c:pt>
                <c:pt idx="8">
                  <c:v>23200</c:v>
                </c:pt>
                <c:pt idx="9">
                  <c:v>68800</c:v>
                </c:pt>
                <c:pt idx="10">
                  <c:v>25800</c:v>
                </c:pt>
                <c:pt idx="11">
                  <c:v>19800</c:v>
                </c:pt>
                <c:pt idx="12">
                  <c:v>41400</c:v>
                </c:pt>
                <c:pt idx="13">
                  <c:v>16700</c:v>
                </c:pt>
                <c:pt idx="14">
                  <c:v>150000</c:v>
                </c:pt>
                <c:pt idx="15">
                  <c:v>38000</c:v>
                </c:pt>
                <c:pt idx="16">
                  <c:v>7980</c:v>
                </c:pt>
                <c:pt idx="17">
                  <c:v>10100</c:v>
                </c:pt>
                <c:pt idx="18">
                  <c:v>16000</c:v>
                </c:pt>
                <c:pt idx="19">
                  <c:v>14800</c:v>
                </c:pt>
                <c:pt idx="20">
                  <c:v>8350</c:v>
                </c:pt>
                <c:pt idx="21">
                  <c:v>55400</c:v>
                </c:pt>
                <c:pt idx="22">
                  <c:v>25800</c:v>
                </c:pt>
                <c:pt idx="23">
                  <c:v>10600</c:v>
                </c:pt>
                <c:pt idx="24">
                  <c:v>48600</c:v>
                </c:pt>
                <c:pt idx="25">
                  <c:v>54200</c:v>
                </c:pt>
                <c:pt idx="26">
                  <c:v>7900</c:v>
                </c:pt>
                <c:pt idx="27">
                  <c:v>3660</c:v>
                </c:pt>
                <c:pt idx="28">
                  <c:v>3180</c:v>
                </c:pt>
                <c:pt idx="29">
                  <c:v>12400</c:v>
                </c:pt>
                <c:pt idx="30">
                  <c:v>26000</c:v>
                </c:pt>
                <c:pt idx="31">
                  <c:v>4270</c:v>
                </c:pt>
                <c:pt idx="32">
                  <c:v>17300</c:v>
                </c:pt>
                <c:pt idx="33">
                  <c:v>31900</c:v>
                </c:pt>
                <c:pt idx="34">
                  <c:v>14400</c:v>
                </c:pt>
                <c:pt idx="35">
                  <c:v>20300</c:v>
                </c:pt>
                <c:pt idx="36">
                  <c:v>9190</c:v>
                </c:pt>
                <c:pt idx="37">
                  <c:v>18200</c:v>
                </c:pt>
                <c:pt idx="38">
                  <c:v>66400</c:v>
                </c:pt>
                <c:pt idx="39">
                  <c:v>31700</c:v>
                </c:pt>
                <c:pt idx="40">
                  <c:v>33000</c:v>
                </c:pt>
                <c:pt idx="41">
                  <c:v>10400</c:v>
                </c:pt>
                <c:pt idx="42">
                  <c:v>22200</c:v>
                </c:pt>
                <c:pt idx="43">
                  <c:v>17100</c:v>
                </c:pt>
                <c:pt idx="44">
                  <c:v>2700</c:v>
                </c:pt>
                <c:pt idx="45">
                  <c:v>4550</c:v>
                </c:pt>
                <c:pt idx="46">
                  <c:v>25300</c:v>
                </c:pt>
                <c:pt idx="47">
                  <c:v>15800</c:v>
                </c:pt>
                <c:pt idx="48">
                  <c:v>9710</c:v>
                </c:pt>
                <c:pt idx="49">
                  <c:v>45700</c:v>
                </c:pt>
                <c:pt idx="50">
                  <c:v>32500</c:v>
                </c:pt>
                <c:pt idx="51">
                  <c:v>56800</c:v>
                </c:pt>
                <c:pt idx="52">
                  <c:v>28300</c:v>
                </c:pt>
                <c:pt idx="53">
                  <c:v>10800</c:v>
                </c:pt>
                <c:pt idx="54">
                  <c:v>54900</c:v>
                </c:pt>
                <c:pt idx="55">
                  <c:v>11200</c:v>
                </c:pt>
                <c:pt idx="56">
                  <c:v>12600</c:v>
                </c:pt>
                <c:pt idx="57">
                  <c:v>28500</c:v>
                </c:pt>
                <c:pt idx="58">
                  <c:v>16300</c:v>
                </c:pt>
                <c:pt idx="59">
                  <c:v>20500</c:v>
                </c:pt>
                <c:pt idx="60">
                  <c:v>19200</c:v>
                </c:pt>
                <c:pt idx="61">
                  <c:v>21100</c:v>
                </c:pt>
                <c:pt idx="62">
                  <c:v>25700</c:v>
                </c:pt>
                <c:pt idx="63">
                  <c:v>19600</c:v>
                </c:pt>
                <c:pt idx="64">
                  <c:v>35100</c:v>
                </c:pt>
                <c:pt idx="65">
                  <c:v>25400</c:v>
                </c:pt>
                <c:pt idx="66">
                  <c:v>19800</c:v>
                </c:pt>
                <c:pt idx="67">
                  <c:v>55705</c:v>
                </c:pt>
                <c:pt idx="68">
                  <c:v>31100</c:v>
                </c:pt>
                <c:pt idx="69">
                  <c:v>21400</c:v>
                </c:pt>
                <c:pt idx="70">
                  <c:v>68205</c:v>
                </c:pt>
                <c:pt idx="71">
                  <c:v>15100</c:v>
                </c:pt>
                <c:pt idx="72">
                  <c:v>61800</c:v>
                </c:pt>
                <c:pt idx="73">
                  <c:v>12400</c:v>
                </c:pt>
                <c:pt idx="74">
                  <c:v>33400</c:v>
                </c:pt>
                <c:pt idx="75">
                  <c:v>85400</c:v>
                </c:pt>
                <c:pt idx="76">
                  <c:v>13700</c:v>
                </c:pt>
                <c:pt idx="77">
                  <c:v>19900</c:v>
                </c:pt>
                <c:pt idx="78">
                  <c:v>86305</c:v>
                </c:pt>
                <c:pt idx="79">
                  <c:v>23000</c:v>
                </c:pt>
                <c:pt idx="80">
                  <c:v>12600</c:v>
                </c:pt>
                <c:pt idx="81">
                  <c:v>10800</c:v>
                </c:pt>
                <c:pt idx="82">
                  <c:v>38900</c:v>
                </c:pt>
                <c:pt idx="83">
                  <c:v>26500</c:v>
                </c:pt>
                <c:pt idx="84">
                  <c:v>49200</c:v>
                </c:pt>
              </c:numCache>
            </c:numRef>
          </c:yVal>
          <c:smooth val="0"/>
          <c:extLst>
            <c:ext xmlns:c16="http://schemas.microsoft.com/office/drawing/2014/chart" uri="{C3380CC4-5D6E-409C-BE32-E72D297353CC}">
              <c16:uniqueId val="{00000001-CB00-4C72-BF57-F9B6A8F0F3D5}"/>
            </c:ext>
          </c:extLst>
        </c:ser>
        <c:dLbls>
          <c:showLegendKey val="0"/>
          <c:showVal val="0"/>
          <c:showCatName val="0"/>
          <c:showSerName val="0"/>
          <c:showPercent val="0"/>
          <c:showBubbleSize val="0"/>
        </c:dLbls>
        <c:axId val="1343965519"/>
        <c:axId val="1267703327"/>
      </c:scatterChart>
      <c:valAx>
        <c:axId val="1343965519"/>
        <c:scaling>
          <c:orientation val="minMax"/>
          <c:max val="2020"/>
          <c:min val="193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67703327"/>
        <c:crosses val="autoZero"/>
        <c:crossBetween val="midCat"/>
      </c:valAx>
      <c:valAx>
        <c:axId val="126770332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Streamflow (cfs)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4396551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spPr>
            <a:ln w="19050" cap="rnd">
              <a:solidFill>
                <a:schemeClr val="accent1"/>
              </a:solidFill>
              <a:round/>
            </a:ln>
            <a:effectLst/>
          </c:spPr>
          <c:marker>
            <c:symbol val="circle"/>
            <c:size val="5"/>
            <c:spPr>
              <a:solidFill>
                <a:schemeClr val="accent1"/>
              </a:solidFill>
              <a:ln w="25400">
                <a:solidFill>
                  <a:schemeClr val="accent1"/>
                </a:solidFill>
              </a:ln>
              <a:effectLst/>
            </c:spPr>
          </c:marker>
          <c:cat>
            <c:numRef>
              <c:f>PctImpArea!$AC$3:$AC$14</c:f>
              <c:numCache>
                <c:formatCode>General</c:formatCode>
                <c:ptCount val="12"/>
                <c:pt idx="0" formatCode="0">
                  <c:v>1989.5</c:v>
                </c:pt>
                <c:pt idx="1">
                  <c:v>1990</c:v>
                </c:pt>
                <c:pt idx="2">
                  <c:v>2001</c:v>
                </c:pt>
                <c:pt idx="3">
                  <c:v>2004</c:v>
                </c:pt>
                <c:pt idx="4">
                  <c:v>2006</c:v>
                </c:pt>
                <c:pt idx="5">
                  <c:v>2008</c:v>
                </c:pt>
                <c:pt idx="6">
                  <c:v>2011</c:v>
                </c:pt>
                <c:pt idx="7">
                  <c:v>2013</c:v>
                </c:pt>
                <c:pt idx="8">
                  <c:v>2016</c:v>
                </c:pt>
                <c:pt idx="9">
                  <c:v>2019</c:v>
                </c:pt>
                <c:pt idx="10">
                  <c:v>2050</c:v>
                </c:pt>
                <c:pt idx="11" formatCode="0">
                  <c:v>2050.4</c:v>
                </c:pt>
              </c:numCache>
            </c:numRef>
          </c:cat>
          <c:val>
            <c:numRef>
              <c:f>PctImpArea!$AF$3:$AF$14</c:f>
              <c:numCache>
                <c:formatCode>0.00%</c:formatCode>
                <c:ptCount val="12"/>
                <c:pt idx="0">
                  <c:v>5.1267098483247639E-3</c:v>
                </c:pt>
                <c:pt idx="1">
                  <c:v>2.0506839393299055E-2</c:v>
                </c:pt>
                <c:pt idx="2">
                  <c:v>2.3987509840891208E-2</c:v>
                </c:pt>
                <c:pt idx="3">
                  <c:v>2.6045741157751483E-2</c:v>
                </c:pt>
                <c:pt idx="4">
                  <c:v>2.9008163679549462E-2</c:v>
                </c:pt>
                <c:pt idx="5">
                  <c:v>3.0601072896739152E-2</c:v>
                </c:pt>
                <c:pt idx="6">
                  <c:v>3.1837494439524085E-2</c:v>
                </c:pt>
                <c:pt idx="7">
                  <c:v>3.2744618064769242E-2</c:v>
                </c:pt>
                <c:pt idx="8">
                  <c:v>3.3972310817776692E-2</c:v>
                </c:pt>
                <c:pt idx="9">
                  <c:v>3.7320481101105418E-2</c:v>
                </c:pt>
                <c:pt idx="10">
                  <c:v>7.0885034069550393E-2</c:v>
                </c:pt>
                <c:pt idx="11">
                  <c:v>8.8982896057180766E-2</c:v>
                </c:pt>
              </c:numCache>
            </c:numRef>
          </c:val>
          <c:smooth val="0"/>
          <c:extLst>
            <c:ext xmlns:c16="http://schemas.microsoft.com/office/drawing/2014/chart" uri="{C3380CC4-5D6E-409C-BE32-E72D297353CC}">
              <c16:uniqueId val="{00000000-26AA-4D3B-94BC-13AB88C851D0}"/>
            </c:ext>
          </c:extLst>
        </c:ser>
        <c:dLbls>
          <c:showLegendKey val="0"/>
          <c:showVal val="0"/>
          <c:showCatName val="0"/>
          <c:showSerName val="0"/>
          <c:showPercent val="0"/>
          <c:showBubbleSize val="0"/>
        </c:dLbls>
        <c:marker val="1"/>
        <c:smooth val="0"/>
        <c:axId val="1094640959"/>
        <c:axId val="1094626815"/>
      </c:lineChart>
      <c:catAx>
        <c:axId val="109464095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Date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094626815"/>
        <c:crosses val="autoZero"/>
        <c:auto val="1"/>
        <c:lblAlgn val="ctr"/>
        <c:lblOffset val="100"/>
        <c:noMultiLvlLbl val="0"/>
      </c:catAx>
      <c:valAx>
        <c:axId val="10946268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Area of Percent  Impervious </a:t>
                </a:r>
              </a:p>
              <a:p>
                <a:pPr>
                  <a:defRPr/>
                </a:pPr>
                <a:r>
                  <a:rPr lang="en-US"/>
                  <a:t>for the Illinois River Watershed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0946409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00">
          <a:latin typeface="Times New Roman" panose="02020603050405020304" pitchFamily="18" charset="0"/>
          <a:cs typeface="Times New Roman" panose="02020603050405020304" pitchFamily="18"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modernComment_186_8D19AE67.xml><?xml version="1.0" encoding="utf-8"?>
<p188:cmLst xmlns:a="http://schemas.openxmlformats.org/drawingml/2006/main" xmlns:r="http://schemas.openxmlformats.org/officeDocument/2006/relationships" xmlns:p188="http://schemas.microsoft.com/office/powerpoint/2018/8/main">
  <p188:cm id="{BD254C12-D10A-4C39-A6B9-954F81D35C4D}" authorId="{2EEAA06F-6C18-C7CB-8B3D-3B9D81A18C70}" created="2023-04-05T21:20:37.384">
    <pc:sldMkLst xmlns:pc="http://schemas.microsoft.com/office/powerpoint/2013/main/command">
      <pc:docMk/>
      <pc:sldMk cId="2367270503" sldId="390"/>
    </pc:sldMkLst>
    <p188:txBody>
      <a:bodyPr/>
      <a:lstStyle/>
      <a:p>
        <a:r>
          <a:rPr lang="en-US"/>
          <a:t>Do we know the reason for the data gap?</a:t>
        </a:r>
      </a:p>
    </p188:txBody>
  </p188:cm>
</p188:cmLst>
</file>

<file path=ppt/comments/modernComment_191_769B29A7.xml><?xml version="1.0" encoding="utf-8"?>
<p188:cmLst xmlns:a="http://schemas.openxmlformats.org/drawingml/2006/main" xmlns:r="http://schemas.openxmlformats.org/officeDocument/2006/relationships" xmlns:p188="http://schemas.microsoft.com/office/powerpoint/2018/8/main">
  <p188:cm id="{89781E0F-3DAF-4B34-AAA0-3E27295CD3A5}" authorId="{2EEAA06F-6C18-C7CB-8B3D-3B9D81A18C70}" created="2023-04-05T21:20:20.838">
    <pc:sldMkLst xmlns:pc="http://schemas.microsoft.com/office/powerpoint/2013/main/command">
      <pc:docMk/>
      <pc:sldMk cId="1989880231" sldId="401"/>
    </pc:sldMkLst>
    <p188:txBody>
      <a:bodyPr/>
      <a:lstStyle/>
      <a:p>
        <a:r>
          <a:rPr lang="en-US"/>
          <a:t>Do we know the reason for the data gap?</a:t>
        </a:r>
      </a:p>
    </p188:txBody>
  </p188:cm>
</p188:cmLst>
</file>

<file path=ppt/comments/modernComment_1B2_2D9396F2.xml><?xml version="1.0" encoding="utf-8"?>
<p188:cmLst xmlns:a="http://schemas.openxmlformats.org/drawingml/2006/main" xmlns:r="http://schemas.openxmlformats.org/officeDocument/2006/relationships" xmlns:p188="http://schemas.microsoft.com/office/powerpoint/2018/8/main">
  <p188:cm id="{3F95A27C-8DF3-4070-8CBD-0C3652DF9BC4}" authorId="{2EEAA06F-6C18-C7CB-8B3D-3B9D81A18C70}" created="2023-04-05T21:20:06.502">
    <pc:sldMkLst xmlns:pc="http://schemas.microsoft.com/office/powerpoint/2013/main/command">
      <pc:docMk/>
      <pc:sldMk cId="945984022" sldId="434"/>
    </pc:sldMkLst>
    <p188:txBody>
      <a:bodyPr/>
      <a:lstStyle/>
      <a:p>
        <a:r>
          <a:rPr lang="en-US"/>
          <a:t>Are the titles for this slide and the next backwards? Days per year above a threshold seems more like intensity to me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CF3383-DF08-4C90-8557-22EF3027DD43}" type="datetimeFigureOut">
              <a:rPr lang="en-US" smtClean="0"/>
              <a:t>4/12/2023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7930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16557-6E8E-4D95-8DF3-2DE1590C714A}" type="datetimeFigureOut">
              <a:rPr lang="en-US" smtClean="0"/>
              <a:t>4/12/2023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A86D8-1D95-4DFF-A26B-8F86AC3AC58E}" type="slidenum">
              <a:rPr lang="en-US" smtClean="0"/>
              <a:t>‹#›</a:t>
            </a:fld>
            <a:endParaRPr lang="en-US"/>
          </a:p>
        </p:txBody>
      </p:sp>
    </p:spTree>
    <p:extLst>
      <p:ext uri="{BB962C8B-B14F-4D97-AF65-F5344CB8AC3E}">
        <p14:creationId xmlns:p14="http://schemas.microsoft.com/office/powerpoint/2010/main" val="153813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C03543-8F88-4F83-87DE-4882007AFB1E}" type="slidenum">
              <a:rPr lang="en-US" smtClean="0"/>
              <a:t>1</a:t>
            </a:fld>
            <a:endParaRPr lang="en-US"/>
          </a:p>
        </p:txBody>
      </p:sp>
    </p:spTree>
    <p:extLst>
      <p:ext uri="{BB962C8B-B14F-4D97-AF65-F5344CB8AC3E}">
        <p14:creationId xmlns:p14="http://schemas.microsoft.com/office/powerpoint/2010/main" val="1636409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B9C03543-8F88-4F83-87DE-4882007AFB1E}" type="slidenum">
              <a:rPr lang="en-US" smtClean="0"/>
              <a:t>10</a:t>
            </a:fld>
            <a:endParaRPr lang="en-US"/>
          </a:p>
        </p:txBody>
      </p:sp>
    </p:spTree>
    <p:extLst>
      <p:ext uri="{BB962C8B-B14F-4D97-AF65-F5344CB8AC3E}">
        <p14:creationId xmlns:p14="http://schemas.microsoft.com/office/powerpoint/2010/main" val="4189625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B9C03543-8F88-4F83-87DE-4882007AFB1E}" type="slidenum">
              <a:rPr lang="en-US" smtClean="0"/>
              <a:t>11</a:t>
            </a:fld>
            <a:endParaRPr lang="en-US"/>
          </a:p>
        </p:txBody>
      </p:sp>
    </p:spTree>
    <p:extLst>
      <p:ext uri="{BB962C8B-B14F-4D97-AF65-F5344CB8AC3E}">
        <p14:creationId xmlns:p14="http://schemas.microsoft.com/office/powerpoint/2010/main" val="3004992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9C03543-8F88-4F83-87DE-4882007AFB1E}" type="slidenum">
              <a:rPr lang="en-US" smtClean="0"/>
              <a:t>12</a:t>
            </a:fld>
            <a:endParaRPr lang="en-US"/>
          </a:p>
        </p:txBody>
      </p:sp>
    </p:spTree>
    <p:extLst>
      <p:ext uri="{BB962C8B-B14F-4D97-AF65-F5344CB8AC3E}">
        <p14:creationId xmlns:p14="http://schemas.microsoft.com/office/powerpoint/2010/main" val="1709529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9C03543-8F88-4F83-87DE-4882007AFB1E}" type="slidenum">
              <a:rPr lang="en-US" smtClean="0"/>
              <a:t>13</a:t>
            </a:fld>
            <a:endParaRPr lang="en-US"/>
          </a:p>
        </p:txBody>
      </p:sp>
    </p:spTree>
    <p:extLst>
      <p:ext uri="{BB962C8B-B14F-4D97-AF65-F5344CB8AC3E}">
        <p14:creationId xmlns:p14="http://schemas.microsoft.com/office/powerpoint/2010/main" val="425433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C03543-8F88-4F83-87DE-4882007AFB1E}" type="slidenum">
              <a:rPr lang="en-US" smtClean="0"/>
              <a:t>14</a:t>
            </a:fld>
            <a:endParaRPr lang="en-US"/>
          </a:p>
        </p:txBody>
      </p:sp>
    </p:spTree>
    <p:extLst>
      <p:ext uri="{BB962C8B-B14F-4D97-AF65-F5344CB8AC3E}">
        <p14:creationId xmlns:p14="http://schemas.microsoft.com/office/powerpoint/2010/main" val="1601090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B9C03543-8F88-4F83-87DE-4882007AFB1E}" type="slidenum">
              <a:rPr lang="en-US" smtClean="0"/>
              <a:t>15</a:t>
            </a:fld>
            <a:endParaRPr lang="en-US"/>
          </a:p>
        </p:txBody>
      </p:sp>
    </p:spTree>
    <p:extLst>
      <p:ext uri="{BB962C8B-B14F-4D97-AF65-F5344CB8AC3E}">
        <p14:creationId xmlns:p14="http://schemas.microsoft.com/office/powerpoint/2010/main" val="3242720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10BCD4E4-43E2-455E-BE76-2613C85D08A3}" type="slidenum">
              <a:rPr lang="en-US" smtClean="0"/>
              <a:t>16</a:t>
            </a:fld>
            <a:endParaRPr lang="en-US"/>
          </a:p>
        </p:txBody>
      </p:sp>
    </p:spTree>
    <p:extLst>
      <p:ext uri="{BB962C8B-B14F-4D97-AF65-F5344CB8AC3E}">
        <p14:creationId xmlns:p14="http://schemas.microsoft.com/office/powerpoint/2010/main" val="4036209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17</a:t>
            </a:fld>
            <a:endParaRPr lang="en-US"/>
          </a:p>
        </p:txBody>
      </p:sp>
    </p:spTree>
    <p:extLst>
      <p:ext uri="{BB962C8B-B14F-4D97-AF65-F5344CB8AC3E}">
        <p14:creationId xmlns:p14="http://schemas.microsoft.com/office/powerpoint/2010/main" val="3433132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9C03543-8F88-4F83-87DE-4882007AFB1E}" type="slidenum">
              <a:rPr lang="en-US" smtClean="0"/>
              <a:t>18</a:t>
            </a:fld>
            <a:endParaRPr lang="en-US"/>
          </a:p>
        </p:txBody>
      </p:sp>
    </p:spTree>
    <p:extLst>
      <p:ext uri="{BB962C8B-B14F-4D97-AF65-F5344CB8AC3E}">
        <p14:creationId xmlns:p14="http://schemas.microsoft.com/office/powerpoint/2010/main" val="2806894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B9C03543-8F88-4F83-87DE-4882007AFB1E}" type="slidenum">
              <a:rPr lang="en-US" smtClean="0"/>
              <a:t>19</a:t>
            </a:fld>
            <a:endParaRPr lang="en-US"/>
          </a:p>
        </p:txBody>
      </p:sp>
    </p:spTree>
    <p:extLst>
      <p:ext uri="{BB962C8B-B14F-4D97-AF65-F5344CB8AC3E}">
        <p14:creationId xmlns:p14="http://schemas.microsoft.com/office/powerpoint/2010/main" val="1203432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9C03543-8F88-4F83-87DE-4882007AFB1E}" type="slidenum">
              <a:rPr lang="en-US" smtClean="0"/>
              <a:t>2</a:t>
            </a:fld>
            <a:endParaRPr lang="en-US"/>
          </a:p>
        </p:txBody>
      </p:sp>
    </p:spTree>
    <p:extLst>
      <p:ext uri="{BB962C8B-B14F-4D97-AF65-F5344CB8AC3E}">
        <p14:creationId xmlns:p14="http://schemas.microsoft.com/office/powerpoint/2010/main" val="1382722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10BCD4E4-43E2-455E-BE76-2613C85D08A3}" type="slidenum">
              <a:rPr lang="en-US" smtClean="0"/>
              <a:t>20</a:t>
            </a:fld>
            <a:endParaRPr lang="en-US"/>
          </a:p>
        </p:txBody>
      </p:sp>
    </p:spTree>
    <p:extLst>
      <p:ext uri="{BB962C8B-B14F-4D97-AF65-F5344CB8AC3E}">
        <p14:creationId xmlns:p14="http://schemas.microsoft.com/office/powerpoint/2010/main" val="3016913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10BCD4E4-43E2-455E-BE76-2613C85D08A3}" type="slidenum">
              <a:rPr lang="en-US" smtClean="0"/>
              <a:t>21</a:t>
            </a:fld>
            <a:endParaRPr lang="en-US"/>
          </a:p>
        </p:txBody>
      </p:sp>
    </p:spTree>
    <p:extLst>
      <p:ext uri="{BB962C8B-B14F-4D97-AF65-F5344CB8AC3E}">
        <p14:creationId xmlns:p14="http://schemas.microsoft.com/office/powerpoint/2010/main" val="1358901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9C03543-8F88-4F83-87DE-4882007AFB1E}" type="slidenum">
              <a:rPr lang="en-US" smtClean="0"/>
              <a:t>22</a:t>
            </a:fld>
            <a:endParaRPr lang="en-US"/>
          </a:p>
        </p:txBody>
      </p:sp>
    </p:spTree>
    <p:extLst>
      <p:ext uri="{BB962C8B-B14F-4D97-AF65-F5344CB8AC3E}">
        <p14:creationId xmlns:p14="http://schemas.microsoft.com/office/powerpoint/2010/main" val="3964524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a:p>
            <a:r>
              <a:rPr lang="en-US" dirty="0"/>
              <a:t> </a:t>
            </a:r>
          </a:p>
        </p:txBody>
      </p:sp>
      <p:sp>
        <p:nvSpPr>
          <p:cNvPr id="4" name="Slide Number Placeholder 3"/>
          <p:cNvSpPr>
            <a:spLocks noGrp="1"/>
          </p:cNvSpPr>
          <p:nvPr>
            <p:ph type="sldNum" sz="quarter" idx="5"/>
          </p:nvPr>
        </p:nvSpPr>
        <p:spPr/>
        <p:txBody>
          <a:bodyPr/>
          <a:lstStyle/>
          <a:p>
            <a:fld id="{B9C03543-8F88-4F83-87DE-4882007AFB1E}" type="slidenum">
              <a:rPr lang="en-US" smtClean="0"/>
              <a:t>23</a:t>
            </a:fld>
            <a:endParaRPr lang="en-US"/>
          </a:p>
        </p:txBody>
      </p:sp>
    </p:spTree>
    <p:extLst>
      <p:ext uri="{BB962C8B-B14F-4D97-AF65-F5344CB8AC3E}">
        <p14:creationId xmlns:p14="http://schemas.microsoft.com/office/powerpoint/2010/main" val="2398101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24</a:t>
            </a:fld>
            <a:endParaRPr lang="en-US"/>
          </a:p>
        </p:txBody>
      </p:sp>
    </p:spTree>
    <p:extLst>
      <p:ext uri="{BB962C8B-B14F-4D97-AF65-F5344CB8AC3E}">
        <p14:creationId xmlns:p14="http://schemas.microsoft.com/office/powerpoint/2010/main" val="838172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9C03543-8F88-4F83-87DE-4882007AFB1E}" type="slidenum">
              <a:rPr lang="en-US" smtClean="0"/>
              <a:t>25</a:t>
            </a:fld>
            <a:endParaRPr lang="en-US"/>
          </a:p>
        </p:txBody>
      </p:sp>
    </p:spTree>
    <p:extLst>
      <p:ext uri="{BB962C8B-B14F-4D97-AF65-F5344CB8AC3E}">
        <p14:creationId xmlns:p14="http://schemas.microsoft.com/office/powerpoint/2010/main" val="342235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9C03543-8F88-4F83-87DE-4882007AFB1E}" type="slidenum">
              <a:rPr lang="en-US" smtClean="0"/>
              <a:t>26</a:t>
            </a:fld>
            <a:endParaRPr lang="en-US"/>
          </a:p>
        </p:txBody>
      </p:sp>
    </p:spTree>
    <p:extLst>
      <p:ext uri="{BB962C8B-B14F-4D97-AF65-F5344CB8AC3E}">
        <p14:creationId xmlns:p14="http://schemas.microsoft.com/office/powerpoint/2010/main" val="81334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27</a:t>
            </a:fld>
            <a:endParaRPr lang="en-US"/>
          </a:p>
        </p:txBody>
      </p:sp>
    </p:spTree>
    <p:extLst>
      <p:ext uri="{BB962C8B-B14F-4D97-AF65-F5344CB8AC3E}">
        <p14:creationId xmlns:p14="http://schemas.microsoft.com/office/powerpoint/2010/main" val="36531007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9C03543-8F88-4F83-87DE-4882007AFB1E}" type="slidenum">
              <a:rPr lang="en-US" smtClean="0"/>
              <a:t>28</a:t>
            </a:fld>
            <a:endParaRPr lang="en-US"/>
          </a:p>
        </p:txBody>
      </p:sp>
    </p:spTree>
    <p:extLst>
      <p:ext uri="{BB962C8B-B14F-4D97-AF65-F5344CB8AC3E}">
        <p14:creationId xmlns:p14="http://schemas.microsoft.com/office/powerpoint/2010/main" val="3174445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9C03543-8F88-4F83-87DE-4882007AFB1E}" type="slidenum">
              <a:rPr lang="en-US" smtClean="0"/>
              <a:t>29</a:t>
            </a:fld>
            <a:endParaRPr lang="en-US"/>
          </a:p>
        </p:txBody>
      </p:sp>
    </p:spTree>
    <p:extLst>
      <p:ext uri="{BB962C8B-B14F-4D97-AF65-F5344CB8AC3E}">
        <p14:creationId xmlns:p14="http://schemas.microsoft.com/office/powerpoint/2010/main" val="305842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3</a:t>
            </a:fld>
            <a:endParaRPr lang="en-US"/>
          </a:p>
        </p:txBody>
      </p:sp>
    </p:spTree>
    <p:extLst>
      <p:ext uri="{BB962C8B-B14F-4D97-AF65-F5344CB8AC3E}">
        <p14:creationId xmlns:p14="http://schemas.microsoft.com/office/powerpoint/2010/main" val="4836808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9C03543-8F88-4F83-87DE-4882007AFB1E}" type="slidenum">
              <a:rPr lang="en-US" smtClean="0"/>
              <a:t>30</a:t>
            </a:fld>
            <a:endParaRPr lang="en-US"/>
          </a:p>
        </p:txBody>
      </p:sp>
    </p:spTree>
    <p:extLst>
      <p:ext uri="{BB962C8B-B14F-4D97-AF65-F5344CB8AC3E}">
        <p14:creationId xmlns:p14="http://schemas.microsoft.com/office/powerpoint/2010/main" val="157717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B9C03543-8F88-4F83-87DE-4882007AFB1E}" type="slidenum">
              <a:rPr lang="en-US" smtClean="0"/>
              <a:t>31</a:t>
            </a:fld>
            <a:endParaRPr lang="en-US"/>
          </a:p>
        </p:txBody>
      </p:sp>
    </p:spTree>
    <p:extLst>
      <p:ext uri="{BB962C8B-B14F-4D97-AF65-F5344CB8AC3E}">
        <p14:creationId xmlns:p14="http://schemas.microsoft.com/office/powerpoint/2010/main" val="23395026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9C03543-8F88-4F83-87DE-4882007AFB1E}" type="slidenum">
              <a:rPr lang="en-US" smtClean="0"/>
              <a:t>32</a:t>
            </a:fld>
            <a:endParaRPr lang="en-US"/>
          </a:p>
        </p:txBody>
      </p:sp>
    </p:spTree>
    <p:extLst>
      <p:ext uri="{BB962C8B-B14F-4D97-AF65-F5344CB8AC3E}">
        <p14:creationId xmlns:p14="http://schemas.microsoft.com/office/powerpoint/2010/main" val="7758483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9C03543-8F88-4F83-87DE-4882007AFB1E}" type="slidenum">
              <a:rPr lang="en-US" smtClean="0"/>
              <a:t>33</a:t>
            </a:fld>
            <a:endParaRPr lang="en-US"/>
          </a:p>
        </p:txBody>
      </p:sp>
    </p:spTree>
    <p:extLst>
      <p:ext uri="{BB962C8B-B14F-4D97-AF65-F5344CB8AC3E}">
        <p14:creationId xmlns:p14="http://schemas.microsoft.com/office/powerpoint/2010/main" val="39517352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a:p>
            <a:r>
              <a:rPr lang="en-US" dirty="0"/>
              <a:t> </a:t>
            </a:r>
          </a:p>
        </p:txBody>
      </p:sp>
      <p:sp>
        <p:nvSpPr>
          <p:cNvPr id="4" name="Slide Number Placeholder 3"/>
          <p:cNvSpPr>
            <a:spLocks noGrp="1"/>
          </p:cNvSpPr>
          <p:nvPr>
            <p:ph type="sldNum" sz="quarter" idx="5"/>
          </p:nvPr>
        </p:nvSpPr>
        <p:spPr/>
        <p:txBody>
          <a:bodyPr/>
          <a:lstStyle/>
          <a:p>
            <a:fld id="{B9C03543-8F88-4F83-87DE-4882007AFB1E}" type="slidenum">
              <a:rPr lang="en-US" smtClean="0"/>
              <a:t>34</a:t>
            </a:fld>
            <a:endParaRPr lang="en-US"/>
          </a:p>
        </p:txBody>
      </p:sp>
    </p:spTree>
    <p:extLst>
      <p:ext uri="{BB962C8B-B14F-4D97-AF65-F5344CB8AC3E}">
        <p14:creationId xmlns:p14="http://schemas.microsoft.com/office/powerpoint/2010/main" val="139866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9C03543-8F88-4F83-87DE-4882007AFB1E}" type="slidenum">
              <a:rPr lang="en-US" smtClean="0"/>
              <a:t>35</a:t>
            </a:fld>
            <a:endParaRPr lang="en-US"/>
          </a:p>
        </p:txBody>
      </p:sp>
    </p:spTree>
    <p:extLst>
      <p:ext uri="{BB962C8B-B14F-4D97-AF65-F5344CB8AC3E}">
        <p14:creationId xmlns:p14="http://schemas.microsoft.com/office/powerpoint/2010/main" val="33136541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9C03543-8F88-4F83-87DE-4882007AFB1E}" type="slidenum">
              <a:rPr lang="en-US" smtClean="0"/>
              <a:t>36</a:t>
            </a:fld>
            <a:endParaRPr lang="en-US"/>
          </a:p>
        </p:txBody>
      </p:sp>
    </p:spTree>
    <p:extLst>
      <p:ext uri="{BB962C8B-B14F-4D97-AF65-F5344CB8AC3E}">
        <p14:creationId xmlns:p14="http://schemas.microsoft.com/office/powerpoint/2010/main" val="1291108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37</a:t>
            </a:fld>
            <a:endParaRPr lang="en-US"/>
          </a:p>
        </p:txBody>
      </p:sp>
    </p:spTree>
    <p:extLst>
      <p:ext uri="{BB962C8B-B14F-4D97-AF65-F5344CB8AC3E}">
        <p14:creationId xmlns:p14="http://schemas.microsoft.com/office/powerpoint/2010/main" val="19787364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38</a:t>
            </a:fld>
            <a:endParaRPr lang="en-US"/>
          </a:p>
        </p:txBody>
      </p:sp>
    </p:spTree>
    <p:extLst>
      <p:ext uri="{BB962C8B-B14F-4D97-AF65-F5344CB8AC3E}">
        <p14:creationId xmlns:p14="http://schemas.microsoft.com/office/powerpoint/2010/main" val="10561640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39</a:t>
            </a:fld>
            <a:endParaRPr lang="en-US"/>
          </a:p>
        </p:txBody>
      </p:sp>
    </p:spTree>
    <p:extLst>
      <p:ext uri="{BB962C8B-B14F-4D97-AF65-F5344CB8AC3E}">
        <p14:creationId xmlns:p14="http://schemas.microsoft.com/office/powerpoint/2010/main" val="4006364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9C03543-8F88-4F83-87DE-4882007AFB1E}" type="slidenum">
              <a:rPr lang="en-US" smtClean="0"/>
              <a:t>4</a:t>
            </a:fld>
            <a:endParaRPr lang="en-US"/>
          </a:p>
        </p:txBody>
      </p:sp>
    </p:spTree>
    <p:extLst>
      <p:ext uri="{BB962C8B-B14F-4D97-AF65-F5344CB8AC3E}">
        <p14:creationId xmlns:p14="http://schemas.microsoft.com/office/powerpoint/2010/main" val="32787339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40</a:t>
            </a:fld>
            <a:endParaRPr lang="en-US"/>
          </a:p>
        </p:txBody>
      </p:sp>
    </p:spTree>
    <p:extLst>
      <p:ext uri="{BB962C8B-B14F-4D97-AF65-F5344CB8AC3E}">
        <p14:creationId xmlns:p14="http://schemas.microsoft.com/office/powerpoint/2010/main" val="13241240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41</a:t>
            </a:fld>
            <a:endParaRPr lang="en-US"/>
          </a:p>
        </p:txBody>
      </p:sp>
    </p:spTree>
    <p:extLst>
      <p:ext uri="{BB962C8B-B14F-4D97-AF65-F5344CB8AC3E}">
        <p14:creationId xmlns:p14="http://schemas.microsoft.com/office/powerpoint/2010/main" val="19187504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10BCD4E4-43E2-455E-BE76-2613C85D08A3}" type="slidenum">
              <a:rPr lang="en-US" smtClean="0"/>
              <a:t>42</a:t>
            </a:fld>
            <a:endParaRPr lang="en-US"/>
          </a:p>
        </p:txBody>
      </p:sp>
    </p:spTree>
    <p:extLst>
      <p:ext uri="{BB962C8B-B14F-4D97-AF65-F5344CB8AC3E}">
        <p14:creationId xmlns:p14="http://schemas.microsoft.com/office/powerpoint/2010/main" val="31592168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43</a:t>
            </a:fld>
            <a:endParaRPr lang="en-US"/>
          </a:p>
        </p:txBody>
      </p:sp>
    </p:spTree>
    <p:extLst>
      <p:ext uri="{BB962C8B-B14F-4D97-AF65-F5344CB8AC3E}">
        <p14:creationId xmlns:p14="http://schemas.microsoft.com/office/powerpoint/2010/main" val="3692443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44</a:t>
            </a:fld>
            <a:endParaRPr lang="en-US"/>
          </a:p>
        </p:txBody>
      </p:sp>
    </p:spTree>
    <p:extLst>
      <p:ext uri="{BB962C8B-B14F-4D97-AF65-F5344CB8AC3E}">
        <p14:creationId xmlns:p14="http://schemas.microsoft.com/office/powerpoint/2010/main" val="3250360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9C03543-8F88-4F83-87DE-4882007AFB1E}" type="slidenum">
              <a:rPr lang="en-US" smtClean="0"/>
              <a:t>5</a:t>
            </a:fld>
            <a:endParaRPr lang="en-US"/>
          </a:p>
        </p:txBody>
      </p:sp>
    </p:spTree>
    <p:extLst>
      <p:ext uri="{BB962C8B-B14F-4D97-AF65-F5344CB8AC3E}">
        <p14:creationId xmlns:p14="http://schemas.microsoft.com/office/powerpoint/2010/main" val="3470535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9C03543-8F88-4F83-87DE-4882007AFB1E}" type="slidenum">
              <a:rPr lang="en-US" smtClean="0"/>
              <a:t>6</a:t>
            </a:fld>
            <a:endParaRPr lang="en-US"/>
          </a:p>
        </p:txBody>
      </p:sp>
    </p:spTree>
    <p:extLst>
      <p:ext uri="{BB962C8B-B14F-4D97-AF65-F5344CB8AC3E}">
        <p14:creationId xmlns:p14="http://schemas.microsoft.com/office/powerpoint/2010/main" val="814128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BCD4E4-43E2-455E-BE76-2613C85D08A3}" type="slidenum">
              <a:rPr lang="en-US" smtClean="0"/>
              <a:t>7</a:t>
            </a:fld>
            <a:endParaRPr lang="en-US"/>
          </a:p>
        </p:txBody>
      </p:sp>
    </p:spTree>
    <p:extLst>
      <p:ext uri="{BB962C8B-B14F-4D97-AF65-F5344CB8AC3E}">
        <p14:creationId xmlns:p14="http://schemas.microsoft.com/office/powerpoint/2010/main" val="2274023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3A86D8-1D95-4DFF-A26B-8F86AC3AC58E}" type="slidenum">
              <a:rPr lang="en-US" smtClean="0"/>
              <a:t>8</a:t>
            </a:fld>
            <a:endParaRPr lang="en-US"/>
          </a:p>
        </p:txBody>
      </p:sp>
    </p:spTree>
    <p:extLst>
      <p:ext uri="{BB962C8B-B14F-4D97-AF65-F5344CB8AC3E}">
        <p14:creationId xmlns:p14="http://schemas.microsoft.com/office/powerpoint/2010/main" val="310107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10BCD4E4-43E2-455E-BE76-2613C85D08A3}" type="slidenum">
              <a:rPr lang="en-US" smtClean="0"/>
              <a:t>9</a:t>
            </a:fld>
            <a:endParaRPr lang="en-US"/>
          </a:p>
        </p:txBody>
      </p:sp>
    </p:spTree>
    <p:extLst>
      <p:ext uri="{BB962C8B-B14F-4D97-AF65-F5344CB8AC3E}">
        <p14:creationId xmlns:p14="http://schemas.microsoft.com/office/powerpoint/2010/main" val="139555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9711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501760378"/>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
        <p:nvSpPr>
          <p:cNvPr id="3" name="TextBox 2">
            <a:extLst>
              <a:ext uri="{FF2B5EF4-FFF2-40B4-BE49-F238E27FC236}">
                <a16:creationId xmlns:a16="http://schemas.microsoft.com/office/drawing/2014/main" id="{36CCC378-15A8-6972-3896-FF69DB1A86EF}"/>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B4753ADC-3CDC-8585-1B64-FC71910FE39F}"/>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2664343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
        <p:nvSpPr>
          <p:cNvPr id="3" name="TextBox 2">
            <a:extLst>
              <a:ext uri="{FF2B5EF4-FFF2-40B4-BE49-F238E27FC236}">
                <a16:creationId xmlns:a16="http://schemas.microsoft.com/office/drawing/2014/main" id="{2BA9C1D8-06A5-3CF2-8FFF-D157FCBDA838}"/>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27DC6927-6328-54A3-652D-C2A424EB7FFA}"/>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3852469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4" name="TextBox 3">
            <a:extLst>
              <a:ext uri="{FF2B5EF4-FFF2-40B4-BE49-F238E27FC236}">
                <a16:creationId xmlns:a16="http://schemas.microsoft.com/office/drawing/2014/main" id="{630BD048-B218-74A4-3C87-05F3F4A8C07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5" name="TextBox 4">
            <a:extLst>
              <a:ext uri="{FF2B5EF4-FFF2-40B4-BE49-F238E27FC236}">
                <a16:creationId xmlns:a16="http://schemas.microsoft.com/office/drawing/2014/main" id="{3DB49293-9868-09DD-39EF-161AEFC6379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1835808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2" name="TextBox 1">
            <a:extLst>
              <a:ext uri="{FF2B5EF4-FFF2-40B4-BE49-F238E27FC236}">
                <a16:creationId xmlns:a16="http://schemas.microsoft.com/office/drawing/2014/main" id="{C4E397FB-1BD3-B604-0055-B801B36980F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F89B0BD2-2241-1984-EDA5-DF47FC1C5535}"/>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8977259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TextBox 6">
            <a:extLst>
              <a:ext uri="{FF2B5EF4-FFF2-40B4-BE49-F238E27FC236}">
                <a16:creationId xmlns:a16="http://schemas.microsoft.com/office/drawing/2014/main" id="{6B1A8707-5D07-168E-A660-71E24684D34A}"/>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Box 7">
            <a:extLst>
              <a:ext uri="{FF2B5EF4-FFF2-40B4-BE49-F238E27FC236}">
                <a16:creationId xmlns:a16="http://schemas.microsoft.com/office/drawing/2014/main" id="{226D763A-45F5-16E1-3837-E3A03BFB0CE1}"/>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41451027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69DD5BFE-D25D-8741-ADAE-C79A9ECF903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2118CA89-9EB2-83A5-C690-ED0F196E89C9}"/>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 Placeholder 3">
            <a:extLst>
              <a:ext uri="{FF2B5EF4-FFF2-40B4-BE49-F238E27FC236}">
                <a16:creationId xmlns:a16="http://schemas.microsoft.com/office/drawing/2014/main" id="{DF92E724-FB8E-DBF9-9C01-321A41DCF83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08794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2" name="TextBox 1">
            <a:extLst>
              <a:ext uri="{FF2B5EF4-FFF2-40B4-BE49-F238E27FC236}">
                <a16:creationId xmlns:a16="http://schemas.microsoft.com/office/drawing/2014/main" id="{D65A919C-BB57-C85E-D512-91C2F36D8E3C}"/>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9F43E06D-00DD-5633-AC95-2BB934291B1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 Placeholder 3">
            <a:extLst>
              <a:ext uri="{FF2B5EF4-FFF2-40B4-BE49-F238E27FC236}">
                <a16:creationId xmlns:a16="http://schemas.microsoft.com/office/drawing/2014/main" id="{178FC1A7-865F-04A4-DEDA-753B0AAD0B77}"/>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4420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2" name="TextBox 1">
            <a:extLst>
              <a:ext uri="{FF2B5EF4-FFF2-40B4-BE49-F238E27FC236}">
                <a16:creationId xmlns:a16="http://schemas.microsoft.com/office/drawing/2014/main" id="{6601B32B-620F-5F12-C780-5B24254CA8D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D4C974F1-8C7E-A3AA-CFB8-4D1931322188}"/>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 Placeholder 3">
            <a:extLst>
              <a:ext uri="{FF2B5EF4-FFF2-40B4-BE49-F238E27FC236}">
                <a16:creationId xmlns:a16="http://schemas.microsoft.com/office/drawing/2014/main" id="{4F1F7A21-0DBA-C465-E0AA-72DD009C817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0413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DC078E2E-5692-69A7-3932-C9B95BFB1455}"/>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Box 6">
            <a:extLst>
              <a:ext uri="{FF2B5EF4-FFF2-40B4-BE49-F238E27FC236}">
                <a16:creationId xmlns:a16="http://schemas.microsoft.com/office/drawing/2014/main" id="{34ACF833-FF07-52A0-1A00-9B26C0517ACC}"/>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 Placeholder 3">
            <a:extLst>
              <a:ext uri="{FF2B5EF4-FFF2-40B4-BE49-F238E27FC236}">
                <a16:creationId xmlns:a16="http://schemas.microsoft.com/office/drawing/2014/main" id="{150C02F4-0DF1-F443-5C88-4EA1D8A61E60}"/>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57029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5" name="TextBox 4">
            <a:extLst>
              <a:ext uri="{FF2B5EF4-FFF2-40B4-BE49-F238E27FC236}">
                <a16:creationId xmlns:a16="http://schemas.microsoft.com/office/drawing/2014/main" id="{F607A8A6-FDF1-80E7-F46D-BC408816EE42}"/>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E4982A8D-99E5-0832-4DAF-99DAD01113E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9" name="Text Placeholder 3">
            <a:extLst>
              <a:ext uri="{FF2B5EF4-FFF2-40B4-BE49-F238E27FC236}">
                <a16:creationId xmlns:a16="http://schemas.microsoft.com/office/drawing/2014/main" id="{F679BBB8-117C-A6C5-51B9-0962CFEA68C3}"/>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368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80287266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3093E-F997-9C1A-6F41-94195AEDCE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6622E9-B548-9861-17FE-B80B6A60E3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52F3AF-A319-231F-545F-18799EF83E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2B70C4-3999-81B3-9B74-C670362B965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EF19D12-2F54-317E-96F3-9AAA761DFA0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40250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67570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3681779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15084374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439278527"/>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299873838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5241193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3317166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6246848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02421255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73658870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1978226686"/>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04953975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387711022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149928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875371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16431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097512708"/>
      </p:ext>
    </p:extLst>
  </p:cSld>
  <p:clrMapOvr>
    <a:masterClrMapping/>
  </p:clrMapOvr>
  <p:hf hdr="0" dt="0"/>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6792052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36576388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352995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52416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959011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11750926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50425440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30026797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7531608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5721053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1218552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6453110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72870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768909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433437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34731682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433027956"/>
      </p:ext>
    </p:extLst>
  </p:cSld>
  <p:clrMapOvr>
    <a:masterClrMapping/>
  </p:clrMapOvr>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40110757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384004314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19747936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18507183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64362267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113828859"/>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347343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77931852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1269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8090194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069610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03945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88037867"/>
      </p:ext>
    </p:extLst>
  </p:cSld>
  <p:clrMapOvr>
    <a:masterClrMapping/>
  </p:clrMapOvr>
  <p:hf hdr="0" dt="0"/>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5970409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11761343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13141413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069256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45072710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11203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1993319496"/>
      </p:ext>
    </p:extLst>
  </p:cSld>
  <p:clrMapOvr>
    <a:masterClrMapping/>
  </p:clrMapOvr>
  <p:hf hdr="0" dt="0"/>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867766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881568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08298502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2964060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60128976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0" y="1028700"/>
            <a:ext cx="11658599" cy="5600700"/>
          </a:xfrm>
        </p:spPr>
        <p:txBody>
          <a:bodyPr/>
          <a:lstStyle/>
          <a:p>
            <a:endParaRPr lang="en-US" dirty="0"/>
          </a:p>
        </p:txBody>
      </p:sp>
      <p:sp>
        <p:nvSpPr>
          <p:cNvPr id="3" name="Date Placeholder 2">
            <a:extLst>
              <a:ext uri="{FF2B5EF4-FFF2-40B4-BE49-F238E27FC236}">
                <a16:creationId xmlns:a16="http://schemas.microsoft.com/office/drawing/2014/main" id="{A3619AFA-4A38-490D-A5F0-BADCBB95D733}"/>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64AB4267-87B5-4161-84B6-F192661295C3}"/>
              </a:ext>
            </a:extLst>
          </p:cNvPr>
          <p:cNvSpPr>
            <a:spLocks noGrp="1"/>
          </p:cNvSpPr>
          <p:nvPr>
            <p:ph type="ftr" sz="quarter" idx="14"/>
          </p:nvPr>
        </p:nvSpPr>
        <p:spPr/>
        <p:txBody>
          <a:bodyPr/>
          <a:lstStyle/>
          <a:p>
            <a:endParaRPr lang="en-US" dirty="0"/>
          </a:p>
        </p:txBody>
      </p:sp>
      <p:sp>
        <p:nvSpPr>
          <p:cNvPr id="6" name="Title 5">
            <a:extLst>
              <a:ext uri="{FF2B5EF4-FFF2-40B4-BE49-F238E27FC236}">
                <a16:creationId xmlns:a16="http://schemas.microsoft.com/office/drawing/2014/main" id="{1FDFC77C-D990-FC23-7F32-24231C7AF0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41154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Reference ONLY">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10689-FF1B-863B-E08A-0D6B1DD61503}"/>
              </a:ext>
            </a:extLst>
          </p:cNvPr>
          <p:cNvPicPr>
            <a:picLocks noChangeAspect="1"/>
          </p:cNvPicPr>
          <p:nvPr userDrawn="1"/>
        </p:nvPicPr>
        <p:blipFill>
          <a:blip r:embed="rId2"/>
          <a:stretch>
            <a:fillRect/>
          </a:stretch>
        </p:blipFill>
        <p:spPr>
          <a:xfrm>
            <a:off x="934316" y="10952"/>
            <a:ext cx="10286134" cy="6847048"/>
          </a:xfrm>
          <a:prstGeom prst="rect">
            <a:avLst/>
          </a:prstGeom>
        </p:spPr>
      </p:pic>
    </p:spTree>
    <p:extLst>
      <p:ext uri="{BB962C8B-B14F-4D97-AF65-F5344CB8AC3E}">
        <p14:creationId xmlns:p14="http://schemas.microsoft.com/office/powerpoint/2010/main" val="3981107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783085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926563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1529403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562901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852394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3780271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65720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27407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443135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99942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422949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97382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181B282-411C-4FD8-8833-61F1C59434F7}" type="datetimeFigureOut">
              <a:rPr lang="en-US" smtClean="0"/>
              <a:t>4/12/2023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5839483" y="6492876"/>
            <a:ext cx="508000" cy="365125"/>
          </a:xfrm>
          <a:prstGeom prst="rect">
            <a:avLst/>
          </a:prstGeom>
        </p:spPr>
        <p:txBody>
          <a:bodyPr/>
          <a:lstStyle/>
          <a:p>
            <a:fld id="{D908DA39-0013-4DBC-9F1D-38543513B18A}" type="slidenum">
              <a:rPr lang="en-US" smtClean="0"/>
              <a:t>‹#›</a:t>
            </a:fld>
            <a:endParaRPr lang="en-US"/>
          </a:p>
        </p:txBody>
      </p:sp>
    </p:spTree>
    <p:extLst>
      <p:ext uri="{BB962C8B-B14F-4D97-AF65-F5344CB8AC3E}">
        <p14:creationId xmlns:p14="http://schemas.microsoft.com/office/powerpoint/2010/main" val="296564608"/>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7083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79953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5520966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726252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2103966943"/>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71780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62641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55615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6498186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97790407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69322727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51635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392458453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81979367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38435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461439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61594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556249665"/>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7373409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24976461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20197952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7722061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1697280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75725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0107278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5187335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599311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3839277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5781678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4803060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9565914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
        <p:nvSpPr>
          <p:cNvPr id="3" name="Title 2">
            <a:extLst>
              <a:ext uri="{FF2B5EF4-FFF2-40B4-BE49-F238E27FC236}">
                <a16:creationId xmlns:a16="http://schemas.microsoft.com/office/drawing/2014/main" id="{AEDBE4B2-ED26-DF20-EB88-9102132A1C0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49469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74074E2E-ED81-F3EC-B678-0FDCBC6420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31797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
        <p:nvSpPr>
          <p:cNvPr id="5" name="Title 4">
            <a:extLst>
              <a:ext uri="{FF2B5EF4-FFF2-40B4-BE49-F238E27FC236}">
                <a16:creationId xmlns:a16="http://schemas.microsoft.com/office/drawing/2014/main" id="{AB808ED8-8426-A0C0-9763-B7D4C153D1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054436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74156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62C6ABDE-E95A-0F3C-098E-3AB6CD8A71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78199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DFDE0C51-EABF-8EEF-D372-6195FADF38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02472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1FA45842-A577-D012-E0A0-40AA7BE0D2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88892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
        <p:nvSpPr>
          <p:cNvPr id="3" name="Title 2">
            <a:extLst>
              <a:ext uri="{FF2B5EF4-FFF2-40B4-BE49-F238E27FC236}">
                <a16:creationId xmlns:a16="http://schemas.microsoft.com/office/drawing/2014/main" id="{B93C48AD-9F55-0046-00A1-CC510D30C60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42748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
        <p:nvSpPr>
          <p:cNvPr id="5" name="Title 4">
            <a:extLst>
              <a:ext uri="{FF2B5EF4-FFF2-40B4-BE49-F238E27FC236}">
                <a16:creationId xmlns:a16="http://schemas.microsoft.com/office/drawing/2014/main" id="{44FB5578-DA9B-BD0B-5613-AEFB9E68B6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802577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
        <p:nvSpPr>
          <p:cNvPr id="7" name="Title 6">
            <a:extLst>
              <a:ext uri="{FF2B5EF4-FFF2-40B4-BE49-F238E27FC236}">
                <a16:creationId xmlns:a16="http://schemas.microsoft.com/office/drawing/2014/main" id="{929DC40A-BB92-C526-3CD0-189C3429C4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3898774"/>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
        <p:nvSpPr>
          <p:cNvPr id="6" name="Title 5">
            <a:extLst>
              <a:ext uri="{FF2B5EF4-FFF2-40B4-BE49-F238E27FC236}">
                <a16:creationId xmlns:a16="http://schemas.microsoft.com/office/drawing/2014/main" id="{481C1557-2F36-FF70-9AEB-DF21DD5067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1852820"/>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
        <p:nvSpPr>
          <p:cNvPr id="6" name="Title 5">
            <a:extLst>
              <a:ext uri="{FF2B5EF4-FFF2-40B4-BE49-F238E27FC236}">
                <a16:creationId xmlns:a16="http://schemas.microsoft.com/office/drawing/2014/main" id="{F2E409FF-5585-8E4A-14AA-59DBC4EAF9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88008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B02F4169-3E26-AB53-54FC-47BE477B90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27756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10514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46813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DACA2C3D-12FE-63E8-E6E7-2094824214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14652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290452761"/>
      </p:ext>
    </p:extLst>
  </p:cSld>
  <p:clrMapOvr>
    <a:masterClrMapping/>
  </p:clrMapOvr>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4719099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798164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42094505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388322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15719959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91516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9744591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51862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37503846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2710544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799151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7974162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3B3BB445-F4B7-CADC-0D0E-2F77E6D29A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03460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
        <p:nvSpPr>
          <p:cNvPr id="3" name="Title 2">
            <a:extLst>
              <a:ext uri="{FF2B5EF4-FFF2-40B4-BE49-F238E27FC236}">
                <a16:creationId xmlns:a16="http://schemas.microsoft.com/office/drawing/2014/main" id="{3F0C188E-247B-9C3F-A9A1-C83CFE759AA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78215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720236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dirty="0"/>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683895260"/>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34320889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0D83DA01-DEF9-54DE-5B29-4ACD3FE63AA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24860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7C0718C4-6A68-5C9A-D51B-6E4A148DA30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7683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191691140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
        <p:nvSpPr>
          <p:cNvPr id="3" name="Title 2">
            <a:extLst>
              <a:ext uri="{FF2B5EF4-FFF2-40B4-BE49-F238E27FC236}">
                <a16:creationId xmlns:a16="http://schemas.microsoft.com/office/drawing/2014/main" id="{D7BCB16E-0E8E-5157-7B5A-C68F6A9B78A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10359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886297771"/>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78765859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94306714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31934036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C36767D0-41E3-FB81-AF9C-B23748A500E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66292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020949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906D055C-0506-0861-DE5F-4C6932D675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32432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3" name="TextBox 2">
            <a:extLst>
              <a:ext uri="{FF2B5EF4-FFF2-40B4-BE49-F238E27FC236}">
                <a16:creationId xmlns:a16="http://schemas.microsoft.com/office/drawing/2014/main" id="{C369F6EA-5BBB-736F-8B43-C8414A1A7110}"/>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5" name="TextBox 4">
            <a:extLst>
              <a:ext uri="{FF2B5EF4-FFF2-40B4-BE49-F238E27FC236}">
                <a16:creationId xmlns:a16="http://schemas.microsoft.com/office/drawing/2014/main" id="{A49041E3-ECCE-7D4E-3D0F-271435F717AB}"/>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118713353"/>
      </p:ext>
    </p:extLst>
  </p:cSld>
  <p:clrMapOvr>
    <a:masterClrMapping/>
  </p:clrMapOvr>
  <p:hf hdr="0" dt="0"/>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bg2">
                    <a:lumMod val="50000"/>
                  </a:schemeClr>
                </a:solidFill>
              </a:rPr>
              <a:pPr algn="r">
                <a:spcBef>
                  <a:spcPct val="50000"/>
                </a:spcBef>
                <a:defRPr/>
              </a:pPr>
              <a:t>‹#›</a:t>
            </a:fld>
            <a:endParaRPr lang="en-US" sz="1100" b="0" baseline="0" dirty="0">
              <a:solidFill>
                <a:schemeClr val="bg2">
                  <a:lumMod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
        <p:nvSpPr>
          <p:cNvPr id="3" name="TextBox 2">
            <a:extLst>
              <a:ext uri="{FF2B5EF4-FFF2-40B4-BE49-F238E27FC236}">
                <a16:creationId xmlns:a16="http://schemas.microsoft.com/office/drawing/2014/main" id="{D9F0C27E-08F8-B2DC-3FBC-DBF8758A6EB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D1BF6447-1438-9DC9-A4D0-DA7BD956CC6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806018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theme" Target="../theme/theme2.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image" Target="../media/image1.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theme" Target="../theme/theme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image" Target="../media/image5.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theme" Target="../theme/theme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image" Target="../media/image5.png"/><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slideLayout" Target="../slideLayouts/slideLayout136.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29" Type="http://schemas.openxmlformats.org/officeDocument/2006/relationships/image" Target="../media/image1.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theme" Target="../theme/theme5.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slideLayout" Target="../slideLayouts/slideLayout137.xml"/><Relationship Id="rId30"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slideLayout" Target="../slideLayouts/slideLayout163.xml"/><Relationship Id="rId3" Type="http://schemas.openxmlformats.org/officeDocument/2006/relationships/slideLayout" Target="../slideLayouts/slideLayout140.xml"/><Relationship Id="rId21" Type="http://schemas.openxmlformats.org/officeDocument/2006/relationships/slideLayout" Target="../slideLayouts/slideLayout158.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29" Type="http://schemas.openxmlformats.org/officeDocument/2006/relationships/image" Target="../media/image1.png"/><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28" Type="http://schemas.openxmlformats.org/officeDocument/2006/relationships/theme" Target="../theme/theme6.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slideLayout" Target="../slideLayouts/slideLayout164.xml"/><Relationship Id="rId30"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30"/>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1"/>
          <a:stretch>
            <a:fillRect/>
          </a:stretch>
        </p:blipFill>
        <p:spPr>
          <a:xfrm>
            <a:off x="266700" y="319470"/>
            <a:ext cx="681666" cy="451942"/>
          </a:xfrm>
          <a:prstGeom prst="rect">
            <a:avLst/>
          </a:prstGeom>
        </p:spPr>
      </p:pic>
    </p:spTree>
    <p:extLst>
      <p:ext uri="{BB962C8B-B14F-4D97-AF65-F5344CB8AC3E}">
        <p14:creationId xmlns:p14="http://schemas.microsoft.com/office/powerpoint/2010/main" val="2346450069"/>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 id="2147483984" r:id="rId17"/>
    <p:sldLayoutId id="2147483985" r:id="rId18"/>
    <p:sldLayoutId id="2147484079" r:id="rId19"/>
    <p:sldLayoutId id="2147483987" r:id="rId20"/>
    <p:sldLayoutId id="2147483988" r:id="rId21"/>
    <p:sldLayoutId id="2147483989" r:id="rId22"/>
    <p:sldLayoutId id="2147483990" r:id="rId23"/>
    <p:sldLayoutId id="2147483991" r:id="rId24"/>
    <p:sldLayoutId id="2147483992" r:id="rId25"/>
    <p:sldLayoutId id="2147483993" r:id="rId26"/>
    <p:sldLayoutId id="2147484109" r:id="rId27"/>
    <p:sldLayoutId id="2147484198" r:id="rId28"/>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266700" y="319470"/>
            <a:ext cx="681666" cy="451942"/>
          </a:xfrm>
          <a:prstGeom prst="rect">
            <a:avLst/>
          </a:prstGeom>
        </p:spPr>
      </p:pic>
      <p:sp>
        <p:nvSpPr>
          <p:cNvPr id="2" name="TextBox 1">
            <a:extLst>
              <a:ext uri="{FF2B5EF4-FFF2-40B4-BE49-F238E27FC236}">
                <a16:creationId xmlns:a16="http://schemas.microsoft.com/office/drawing/2014/main" id="{13C93DB8-8109-4839-4533-D52647F330B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3" name="TextBox 2">
            <a:extLst>
              <a:ext uri="{FF2B5EF4-FFF2-40B4-BE49-F238E27FC236}">
                <a16:creationId xmlns:a16="http://schemas.microsoft.com/office/drawing/2014/main" id="{D4AA7094-B510-FCCE-91B2-CBD23BFDE2C0}"/>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095872165"/>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 id="2147484156" r:id="rId14"/>
    <p:sldLayoutId id="2147484157" r:id="rId15"/>
    <p:sldLayoutId id="2147484158" r:id="rId16"/>
    <p:sldLayoutId id="2147484159" r:id="rId17"/>
    <p:sldLayoutId id="2147484160" r:id="rId18"/>
    <p:sldLayoutId id="2147484161" r:id="rId19"/>
    <p:sldLayoutId id="2147484162" r:id="rId20"/>
    <p:sldLayoutId id="2147484163" r:id="rId21"/>
    <p:sldLayoutId id="2147484164" r:id="rId22"/>
    <p:sldLayoutId id="2147484165" r:id="rId23"/>
    <p:sldLayoutId id="2147484166" r:id="rId24"/>
    <p:sldLayoutId id="2147484167" r:id="rId25"/>
    <p:sldLayoutId id="2147484168" r:id="rId26"/>
    <p:sldLayoutId id="2147484169"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a:stretch>
            <a:fillRect/>
          </a:stretch>
        </p:blipFill>
        <p:spPr>
          <a:xfrm>
            <a:off x="266700" y="113697"/>
            <a:ext cx="644814" cy="811816"/>
          </a:xfrm>
          <a:prstGeom prst="rect">
            <a:avLst/>
          </a:prstGeom>
        </p:spPr>
      </p:pic>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0725888"/>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 id="2147484069" r:id="rId18"/>
    <p:sldLayoutId id="2147484070" r:id="rId19"/>
    <p:sldLayoutId id="2147484071" r:id="rId20"/>
    <p:sldLayoutId id="2147484072" r:id="rId21"/>
    <p:sldLayoutId id="2147484073" r:id="rId22"/>
    <p:sldLayoutId id="2147484074" r:id="rId23"/>
    <p:sldLayoutId id="2147484075" r:id="rId24"/>
    <p:sldLayoutId id="2147484076" r:id="rId25"/>
    <p:sldLayoutId id="2147484077" r:id="rId26"/>
    <p:sldLayoutId id="2147484078"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09A6F4-437A-F5BC-A382-7E14CD1E36B7}"/>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901DB1F4-AA0B-D214-2C9A-AE809FF1F69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a:stretch>
            <a:fillRect/>
          </a:stretch>
        </p:blipFill>
        <p:spPr>
          <a:xfrm>
            <a:off x="266700" y="113697"/>
            <a:ext cx="644814" cy="811816"/>
          </a:xfrm>
          <a:prstGeom prst="rect">
            <a:avLst/>
          </a:prstGeom>
        </p:spPr>
      </p:pic>
      <p:sp>
        <p:nvSpPr>
          <p:cNvPr id="8" name="Rectangle 7">
            <a:extLst>
              <a:ext uri="{FF2B5EF4-FFF2-40B4-BE49-F238E27FC236}">
                <a16:creationId xmlns:a16="http://schemas.microsoft.com/office/drawing/2014/main" id="{7AD4339D-DBCA-B475-10A1-FBC7E6A007BD}"/>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68281"/>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 id="2147484098" r:id="rId17"/>
    <p:sldLayoutId id="2147484099" r:id="rId18"/>
    <p:sldLayoutId id="2147484139" r:id="rId19"/>
    <p:sldLayoutId id="2147484101" r:id="rId20"/>
    <p:sldLayoutId id="2147484102" r:id="rId21"/>
    <p:sldLayoutId id="2147484103" r:id="rId22"/>
    <p:sldLayoutId id="2147484104" r:id="rId23"/>
    <p:sldLayoutId id="2147484105" r:id="rId24"/>
    <p:sldLayoutId id="2147484106" r:id="rId25"/>
    <p:sldLayoutId id="2147484107" r:id="rId26"/>
    <p:sldLayoutId id="2147484108" r:id="rId27"/>
    <p:sldLayoutId id="2147484141" r:id="rId28"/>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a:srcRect/>
          <a:stretch/>
        </p:blipFill>
        <p:spPr>
          <a:xfrm>
            <a:off x="190500" y="86740"/>
            <a:ext cx="1970289" cy="874270"/>
          </a:xfrm>
          <a:prstGeom prst="rect">
            <a:avLst/>
          </a:prstGeom>
        </p:spPr>
      </p:pic>
    </p:spTree>
    <p:extLst>
      <p:ext uri="{BB962C8B-B14F-4D97-AF65-F5344CB8AC3E}">
        <p14:creationId xmlns:p14="http://schemas.microsoft.com/office/powerpoint/2010/main" val="2884319183"/>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 id="2147484124" r:id="rId14"/>
    <p:sldLayoutId id="2147484125" r:id="rId15"/>
    <p:sldLayoutId id="2147484126" r:id="rId16"/>
    <p:sldLayoutId id="2147484127" r:id="rId17"/>
    <p:sldLayoutId id="2147484128" r:id="rId18"/>
    <p:sldLayoutId id="2147484140" r:id="rId19"/>
    <p:sldLayoutId id="2147484130" r:id="rId20"/>
    <p:sldLayoutId id="2147484131" r:id="rId21"/>
    <p:sldLayoutId id="2147484132" r:id="rId22"/>
    <p:sldLayoutId id="2147484133" r:id="rId23"/>
    <p:sldLayoutId id="2147484134" r:id="rId24"/>
    <p:sldLayoutId id="2147484135" r:id="rId25"/>
    <p:sldLayoutId id="2147484136" r:id="rId26"/>
    <p:sldLayoutId id="2147484137"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a:srcRect/>
          <a:stretch/>
        </p:blipFill>
        <p:spPr>
          <a:xfrm>
            <a:off x="190500" y="86740"/>
            <a:ext cx="1970289" cy="874270"/>
          </a:xfrm>
          <a:prstGeom prst="rect">
            <a:avLst/>
          </a:prstGeom>
        </p:spPr>
      </p:pic>
      <p:sp>
        <p:nvSpPr>
          <p:cNvPr id="2" name="TextBox 1">
            <a:extLst>
              <a:ext uri="{FF2B5EF4-FFF2-40B4-BE49-F238E27FC236}">
                <a16:creationId xmlns:a16="http://schemas.microsoft.com/office/drawing/2014/main" id="{0319D296-3ADD-602F-6280-AF09F0C8541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Box 7">
            <a:extLst>
              <a:ext uri="{FF2B5EF4-FFF2-40B4-BE49-F238E27FC236}">
                <a16:creationId xmlns:a16="http://schemas.microsoft.com/office/drawing/2014/main" id="{3CB3D4C0-148A-1C15-E80F-A173E101EED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756410140"/>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88" r:id="rId18"/>
    <p:sldLayoutId id="2147484189" r:id="rId19"/>
    <p:sldLayoutId id="2147484190" r:id="rId20"/>
    <p:sldLayoutId id="2147484191" r:id="rId21"/>
    <p:sldLayoutId id="2147484192" r:id="rId22"/>
    <p:sldLayoutId id="2147484193" r:id="rId23"/>
    <p:sldLayoutId id="2147484194" r:id="rId24"/>
    <p:sldLayoutId id="2147484195" r:id="rId25"/>
    <p:sldLayoutId id="2147484196" r:id="rId26"/>
    <p:sldLayoutId id="2147484197"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3"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4" name="Picture 6"/>
          <p:cNvPicPr>
            <a:picLocks noChangeAspect="1"/>
          </p:cNvPicPr>
          <p:nvPr userDrawn="1"/>
        </p:nvPicPr>
        <p:blipFill>
          <a:blip r:embed="rId4"/>
          <a:srcRect/>
          <a:stretch>
            <a:fillRect/>
          </a:stretch>
        </p:blipFill>
        <p:spPr bwMode="auto">
          <a:xfrm>
            <a:off x="6079067" y="3416309"/>
            <a:ext cx="25400" cy="3175"/>
          </a:xfrm>
          <a:prstGeom prst="rect">
            <a:avLst/>
          </a:prstGeom>
          <a:noFill/>
          <a:ln w="9525">
            <a:noFill/>
            <a:miter lim="800000"/>
            <a:headEnd/>
            <a:tailEnd/>
          </a:ln>
        </p:spPr>
      </p:pic>
      <p:sp>
        <p:nvSpPr>
          <p:cNvPr id="11" name="Text Box 14">
            <a:extLst>
              <a:ext uri="{FF2B5EF4-FFF2-40B4-BE49-F238E27FC236}">
                <a16:creationId xmlns:a16="http://schemas.microsoft.com/office/drawing/2014/main" id="{06488F25-D32D-48D0-BB8A-6B1499EB02EC}"/>
              </a:ext>
            </a:extLst>
          </p:cNvPr>
          <p:cNvSpPr txBox="1">
            <a:spLocks noChangeArrowheads="1"/>
          </p:cNvSpPr>
          <p:nvPr userDrawn="1"/>
        </p:nvSpPr>
        <p:spPr bwMode="auto">
          <a:xfrm>
            <a:off x="11218426" y="662710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
        <p:nvSpPr>
          <p:cNvPr id="17" name="Date Placeholder 4">
            <a:extLst>
              <a:ext uri="{FF2B5EF4-FFF2-40B4-BE49-F238E27FC236}">
                <a16:creationId xmlns:a16="http://schemas.microsoft.com/office/drawing/2014/main" id="{876090B8-EB33-44F6-B805-AE75858FA42D}"/>
              </a:ext>
            </a:extLst>
          </p:cNvPr>
          <p:cNvSpPr>
            <a:spLocks noGrp="1"/>
          </p:cNvSpPr>
          <p:nvPr>
            <p:ph type="dt" sz="half" idx="2"/>
          </p:nvPr>
        </p:nvSpPr>
        <p:spPr>
          <a:xfrm>
            <a:off x="8842515" y="6653150"/>
            <a:ext cx="2761673" cy="137160"/>
          </a:xfrm>
          <a:prstGeom prst="rect">
            <a:avLst/>
          </a:prstGeom>
        </p:spPr>
        <p:txBody>
          <a:bodyPr anchor="ctr"/>
          <a:lstStyle>
            <a:lvl1pPr algn="r">
              <a:defRPr sz="900">
                <a:solidFill>
                  <a:schemeClr val="bg2">
                    <a:lumMod val="75000"/>
                  </a:schemeClr>
                </a:solidFill>
              </a:defRPr>
            </a:lvl1pPr>
          </a:lstStyle>
          <a:p>
            <a:endParaRPr lang="en-US" dirty="0"/>
          </a:p>
        </p:txBody>
      </p:sp>
      <p:sp>
        <p:nvSpPr>
          <p:cNvPr id="18" name="Footer Placeholder 3">
            <a:extLst>
              <a:ext uri="{FF2B5EF4-FFF2-40B4-BE49-F238E27FC236}">
                <a16:creationId xmlns:a16="http://schemas.microsoft.com/office/drawing/2014/main" id="{2F8A329A-59C1-4D23-B5E6-03FA1C182A0A}"/>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bg2">
                    <a:lumMod val="75000"/>
                  </a:schemeClr>
                </a:solidFill>
              </a:defRPr>
            </a:lvl1pPr>
          </a:lstStyle>
          <a:p>
            <a:endParaRPr lang="en-US" dirty="0"/>
          </a:p>
        </p:txBody>
      </p:sp>
      <p:sp>
        <p:nvSpPr>
          <p:cNvPr id="2" name="Title Placeholder 1">
            <a:extLst>
              <a:ext uri="{FF2B5EF4-FFF2-40B4-BE49-F238E27FC236}">
                <a16:creationId xmlns:a16="http://schemas.microsoft.com/office/drawing/2014/main" id="{CA18FFB5-1B4A-8A37-78CC-AC1A7AE08575}"/>
              </a:ext>
            </a:extLst>
          </p:cNvPr>
          <p:cNvSpPr>
            <a:spLocks noGrp="1"/>
          </p:cNvSpPr>
          <p:nvPr>
            <p:ph type="title"/>
          </p:nvPr>
        </p:nvSpPr>
        <p:spPr bwMode="auto">
          <a:xfrm>
            <a:off x="266699" y="128981"/>
            <a:ext cx="11658599" cy="8329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Tree>
    <p:extLst>
      <p:ext uri="{BB962C8B-B14F-4D97-AF65-F5344CB8AC3E}">
        <p14:creationId xmlns:p14="http://schemas.microsoft.com/office/powerpoint/2010/main" val="199137462"/>
      </p:ext>
    </p:extLst>
  </p:cSld>
  <p:clrMap bg1="lt1" tx1="dk1" bg2="lt2" tx2="dk2" accent1="accent1" accent2="accent2" accent3="accent3" accent4="accent4" accent5="accent5" accent6="accent6" hlink="hlink" folHlink="folHlink"/>
  <p:sldLayoutIdLst>
    <p:sldLayoutId id="2147483724" r:id="rId1"/>
    <p:sldLayoutId id="2147483725" r:id="rId2"/>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169"/>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30188" indent="-230188" algn="l" rtl="0" eaLnBrk="1" fontAlgn="base" hangingPunct="1">
        <a:spcBef>
          <a:spcPts val="169"/>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1775"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4213" indent="-222250"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30188"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583" userDrawn="1">
          <p15:clr>
            <a:srgbClr val="F26B43"/>
          </p15:clr>
        </p15:guide>
        <p15:guide id="1" pos="7512" userDrawn="1">
          <p15:clr>
            <a:srgbClr val="5ACBF0"/>
          </p15:clr>
        </p15:guide>
        <p15:guide id="2" pos="12971">
          <p15:clr>
            <a:srgbClr val="5ACBF0"/>
          </p15:clr>
        </p15:guide>
        <p15:guide id="3" pos="168" userDrawn="1">
          <p15:clr>
            <a:srgbClr val="5ACBF0"/>
          </p15:clr>
        </p15:guide>
        <p15:guide id="5" orient="horz" pos="637" userDrawn="1">
          <p15:clr>
            <a:srgbClr val="F26B43"/>
          </p15:clr>
        </p15:guide>
        <p15:guide id="6"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18/10/relationships/comments" Target="../comments/modernComment_1B2_2D9396F2.xml"/><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91_769B29A7.xm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chart" Target="../charts/char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86_8D19AE67.xm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chart" Target="../charts/chart6.xml"/></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chart" Target="../charts/chart8.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37.emf"/></Relationships>
</file>

<file path=ppt/slides/_rels/slide26.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33.png"/><Relationship Id="rId7" Type="http://schemas.openxmlformats.org/officeDocument/2006/relationships/image" Target="../media/image40.emf"/><Relationship Id="rId2" Type="http://schemas.openxmlformats.org/officeDocument/2006/relationships/notesSlide" Target="../notesSlides/notesSlide26.xml"/><Relationship Id="rId1" Type="http://schemas.openxmlformats.org/officeDocument/2006/relationships/slideLayout" Target="../slideLayouts/slideLayout28.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7.xml"/><Relationship Id="rId1" Type="http://schemas.openxmlformats.org/officeDocument/2006/relationships/slideLayout" Target="../slideLayouts/slideLayout28.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0.emf"/><Relationship Id="rId7"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8.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0.emf"/><Relationship Id="rId7"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33.pn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0.emf"/><Relationship Id="rId7"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33.png"/><Relationship Id="rId9"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8.emf"/><Relationship Id="rId7"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28.xml"/><Relationship Id="rId6" Type="http://schemas.openxmlformats.org/officeDocument/2006/relationships/image" Target="../media/image58.png"/><Relationship Id="rId11" Type="http://schemas.openxmlformats.org/officeDocument/2006/relationships/image" Target="../media/image62.png"/><Relationship Id="rId5" Type="http://schemas.openxmlformats.org/officeDocument/2006/relationships/image" Target="../media/image40.emf"/><Relationship Id="rId10" Type="http://schemas.openxmlformats.org/officeDocument/2006/relationships/image" Target="../media/image61.png"/><Relationship Id="rId4" Type="http://schemas.openxmlformats.org/officeDocument/2006/relationships/image" Target="../media/image39.emf"/><Relationship Id="rId9" Type="http://schemas.openxmlformats.org/officeDocument/2006/relationships/image" Target="../media/image60.png"/></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8.emf"/><Relationship Id="rId7"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28.xml"/><Relationship Id="rId6" Type="http://schemas.openxmlformats.org/officeDocument/2006/relationships/image" Target="../media/image52.png"/><Relationship Id="rId11" Type="http://schemas.openxmlformats.org/officeDocument/2006/relationships/image" Target="../media/image65.png"/><Relationship Id="rId5" Type="http://schemas.openxmlformats.org/officeDocument/2006/relationships/image" Target="../media/image40.emf"/><Relationship Id="rId10" Type="http://schemas.openxmlformats.org/officeDocument/2006/relationships/image" Target="../media/image64.png"/><Relationship Id="rId4" Type="http://schemas.openxmlformats.org/officeDocument/2006/relationships/image" Target="../media/image39.emf"/><Relationship Id="rId9" Type="http://schemas.openxmlformats.org/officeDocument/2006/relationships/image" Target="../media/image63.png"/></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8.emf"/><Relationship Id="rId7"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8.xml"/><Relationship Id="rId6" Type="http://schemas.openxmlformats.org/officeDocument/2006/relationships/image" Target="../media/image52.png"/><Relationship Id="rId11" Type="http://schemas.openxmlformats.org/officeDocument/2006/relationships/image" Target="../media/image68.png"/><Relationship Id="rId5" Type="http://schemas.openxmlformats.org/officeDocument/2006/relationships/image" Target="../media/image40.emf"/><Relationship Id="rId10" Type="http://schemas.openxmlformats.org/officeDocument/2006/relationships/image" Target="../media/image67.png"/><Relationship Id="rId4" Type="http://schemas.openxmlformats.org/officeDocument/2006/relationships/image" Target="../media/image39.emf"/><Relationship Id="rId9" Type="http://schemas.openxmlformats.org/officeDocument/2006/relationships/image" Target="../media/image66.png"/></Relationships>
</file>

<file path=ppt/slides/_rels/slide3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0.emf"/><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28.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emf"/><Relationship Id="rId10" Type="http://schemas.openxmlformats.org/officeDocument/2006/relationships/image" Target="../media/image75.png"/><Relationship Id="rId4" Type="http://schemas.openxmlformats.org/officeDocument/2006/relationships/image" Target="../media/image69.emf"/><Relationship Id="rId9" Type="http://schemas.openxmlformats.org/officeDocument/2006/relationships/image" Target="../media/image74.png"/></Relationships>
</file>

<file path=ppt/slides/_rels/slide3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9.emf"/><Relationship Id="rId7"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28.xml"/><Relationship Id="rId6" Type="http://schemas.openxmlformats.org/officeDocument/2006/relationships/image" Target="../media/image78.png"/><Relationship Id="rId5" Type="http://schemas.openxmlformats.org/officeDocument/2006/relationships/image" Target="../media/image40.emf"/><Relationship Id="rId10" Type="http://schemas.openxmlformats.org/officeDocument/2006/relationships/image" Target="../media/image82.png"/><Relationship Id="rId4" Type="http://schemas.openxmlformats.org/officeDocument/2006/relationships/image" Target="../media/image38.emf"/><Relationship Id="rId9"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28.xml"/><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88.png"/><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91.png"/><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94.png"/><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DC86FD-0B0C-4EF9-8191-7CE246DE11B2}"/>
              </a:ext>
            </a:extLst>
          </p:cNvPr>
          <p:cNvSpPr>
            <a:spLocks noGrp="1"/>
          </p:cNvSpPr>
          <p:nvPr>
            <p:ph type="title"/>
          </p:nvPr>
        </p:nvSpPr>
        <p:spPr>
          <a:xfrm>
            <a:off x="266700" y="265871"/>
            <a:ext cx="5829300" cy="2495951"/>
          </a:xfrm>
        </p:spPr>
        <p:txBody>
          <a:bodyPr/>
          <a:lstStyle/>
          <a:p>
            <a:r>
              <a:rPr lang="en-US" dirty="0"/>
              <a:t>Hydrologic analysis of the Illinois River basin in Arkansas and Oklahoma</a:t>
            </a:r>
          </a:p>
        </p:txBody>
      </p:sp>
      <p:pic>
        <p:nvPicPr>
          <p:cNvPr id="3" name="Picture Placeholder 2" descr="A river running through a forest&#10;&#10;Description automatically generated with low confidence">
            <a:extLst>
              <a:ext uri="{FF2B5EF4-FFF2-40B4-BE49-F238E27FC236}">
                <a16:creationId xmlns:a16="http://schemas.microsoft.com/office/drawing/2014/main" id="{D7FB74E7-C4FA-4FE6-BAEA-FBBF31C70B3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6219825" y="196850"/>
            <a:ext cx="5705475" cy="3081338"/>
          </a:xfrm>
        </p:spPr>
      </p:pic>
      <p:pic>
        <p:nvPicPr>
          <p:cNvPr id="9" name="Picture Placeholder 8" descr="A river running through a forest&#10;&#10;Description automatically generated with low confidence">
            <a:extLst>
              <a:ext uri="{FF2B5EF4-FFF2-40B4-BE49-F238E27FC236}">
                <a16:creationId xmlns:a16="http://schemas.microsoft.com/office/drawing/2014/main" id="{22C75C75-EF5B-4D4E-AD07-1033C0E677A9}"/>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a:stretch>
            <a:fillRect/>
          </a:stretch>
        </p:blipFill>
        <p:spPr/>
      </p:pic>
      <p:sp>
        <p:nvSpPr>
          <p:cNvPr id="7" name="Text Placeholder 6">
            <a:extLst>
              <a:ext uri="{FF2B5EF4-FFF2-40B4-BE49-F238E27FC236}">
                <a16:creationId xmlns:a16="http://schemas.microsoft.com/office/drawing/2014/main" id="{0ED45BAE-8065-4606-BCD4-364CCBD38CE7}"/>
              </a:ext>
            </a:extLst>
          </p:cNvPr>
          <p:cNvSpPr>
            <a:spLocks noGrp="1"/>
          </p:cNvSpPr>
          <p:nvPr>
            <p:ph type="body" sz="quarter" idx="15"/>
          </p:nvPr>
        </p:nvSpPr>
        <p:spPr>
          <a:xfrm>
            <a:off x="266700" y="2871387"/>
            <a:ext cx="5816600" cy="2495952"/>
          </a:xfrm>
        </p:spPr>
        <p:txBody>
          <a:bodyPr/>
          <a:lstStyle/>
          <a:p>
            <a:r>
              <a:rPr lang="en-US" dirty="0"/>
              <a:t>Public Release</a:t>
            </a:r>
          </a:p>
          <a:p>
            <a:r>
              <a:rPr lang="en-US" dirty="0"/>
              <a:t>April 11, 2023</a:t>
            </a:r>
          </a:p>
        </p:txBody>
      </p:sp>
    </p:spTree>
    <p:extLst>
      <p:ext uri="{BB962C8B-B14F-4D97-AF65-F5344CB8AC3E}">
        <p14:creationId xmlns:p14="http://schemas.microsoft.com/office/powerpoint/2010/main" val="1577767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98F77-188C-4631-89DB-BBCCF16B91AF}"/>
              </a:ext>
            </a:extLst>
          </p:cNvPr>
          <p:cNvSpPr>
            <a:spLocks noGrp="1"/>
          </p:cNvSpPr>
          <p:nvPr>
            <p:ph type="title"/>
          </p:nvPr>
        </p:nvSpPr>
        <p:spPr/>
        <p:txBody>
          <a:bodyPr/>
          <a:lstStyle/>
          <a:p>
            <a:r>
              <a:rPr lang="en-US" sz="2400" dirty="0"/>
              <a:t>Illinois River near Watts, OK</a:t>
            </a:r>
          </a:p>
        </p:txBody>
      </p:sp>
      <p:sp>
        <p:nvSpPr>
          <p:cNvPr id="3" name="Slide Number Placeholder 2">
            <a:extLst>
              <a:ext uri="{FF2B5EF4-FFF2-40B4-BE49-F238E27FC236}">
                <a16:creationId xmlns:a16="http://schemas.microsoft.com/office/drawing/2014/main" id="{7EFF97BE-C848-40DE-A9FA-7A88053D9EDC}"/>
              </a:ext>
            </a:extLst>
          </p:cNvPr>
          <p:cNvSpPr>
            <a:spLocks noGrp="1"/>
          </p:cNvSpPr>
          <p:nvPr>
            <p:ph type="sldNum" sz="quarter" idx="11"/>
          </p:nvPr>
        </p:nvSpPr>
        <p:spPr>
          <a:xfrm>
            <a:off x="11074402" y="228605"/>
            <a:ext cx="969433"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750" kern="1200">
                <a:solidFill>
                  <a:srgbClr val="898989"/>
                </a:solidFill>
                <a:latin typeface="+mn-lt"/>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94574C-E5D2-4987-ADCE-9F4F1F300184}" type="slidenum">
              <a:rPr lang="en-US" smtClean="0"/>
              <a:pPr/>
              <a:t>10</a:t>
            </a:fld>
            <a:endParaRPr lang="en-US"/>
          </a:p>
        </p:txBody>
      </p:sp>
      <p:sp>
        <p:nvSpPr>
          <p:cNvPr id="8" name="TextBox 7">
            <a:extLst>
              <a:ext uri="{FF2B5EF4-FFF2-40B4-BE49-F238E27FC236}">
                <a16:creationId xmlns:a16="http://schemas.microsoft.com/office/drawing/2014/main" id="{777EACD4-AC08-4C19-B882-2CE965EC6A85}"/>
              </a:ext>
            </a:extLst>
          </p:cNvPr>
          <p:cNvSpPr txBox="1"/>
          <p:nvPr/>
        </p:nvSpPr>
        <p:spPr>
          <a:xfrm>
            <a:off x="406400" y="6275581"/>
            <a:ext cx="1957587" cy="307777"/>
          </a:xfrm>
          <a:prstGeom prst="rect">
            <a:avLst/>
          </a:prstGeom>
          <a:noFill/>
        </p:spPr>
        <p:txBody>
          <a:bodyPr wrap="none" rtlCol="0">
            <a:spAutoFit/>
          </a:bodyPr>
          <a:lstStyle/>
          <a:p>
            <a:r>
              <a:rPr lang="en-US" sz="1400" dirty="0"/>
              <a:t>PRISM Climate Group</a:t>
            </a:r>
          </a:p>
        </p:txBody>
      </p:sp>
      <p:pic>
        <p:nvPicPr>
          <p:cNvPr id="6" name="Picture 5" descr="Chart&#10;&#10;Description automatically generated">
            <a:extLst>
              <a:ext uri="{FF2B5EF4-FFF2-40B4-BE49-F238E27FC236}">
                <a16:creationId xmlns:a16="http://schemas.microsoft.com/office/drawing/2014/main" id="{10BC0A6B-8193-68D3-F3D9-78408408D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3987" y="666547"/>
            <a:ext cx="7578090" cy="6062472"/>
          </a:xfrm>
          <a:prstGeom prst="rect">
            <a:avLst/>
          </a:prstGeom>
        </p:spPr>
      </p:pic>
      <p:sp>
        <p:nvSpPr>
          <p:cNvPr id="4" name="Oval 3">
            <a:extLst>
              <a:ext uri="{FF2B5EF4-FFF2-40B4-BE49-F238E27FC236}">
                <a16:creationId xmlns:a16="http://schemas.microsoft.com/office/drawing/2014/main" id="{E72BA298-7E70-EBBB-DF21-7975DF5C4C0D}"/>
              </a:ext>
            </a:extLst>
          </p:cNvPr>
          <p:cNvSpPr/>
          <p:nvPr/>
        </p:nvSpPr>
        <p:spPr>
          <a:xfrm>
            <a:off x="8846288" y="971108"/>
            <a:ext cx="1594884" cy="2814084"/>
          </a:xfrm>
          <a:prstGeom prst="ellipse">
            <a:avLst/>
          </a:prstGeom>
          <a:no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2762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98F77-188C-4631-89DB-BBCCF16B91AF}"/>
              </a:ext>
            </a:extLst>
          </p:cNvPr>
          <p:cNvSpPr>
            <a:spLocks noGrp="1"/>
          </p:cNvSpPr>
          <p:nvPr>
            <p:ph type="title"/>
          </p:nvPr>
        </p:nvSpPr>
        <p:spPr/>
        <p:txBody>
          <a:bodyPr/>
          <a:lstStyle/>
          <a:p>
            <a:r>
              <a:rPr lang="en-US" sz="2400" dirty="0"/>
              <a:t>Illinois River near Tahlequah, OK</a:t>
            </a:r>
          </a:p>
        </p:txBody>
      </p:sp>
      <p:sp>
        <p:nvSpPr>
          <p:cNvPr id="3" name="Slide Number Placeholder 2">
            <a:extLst>
              <a:ext uri="{FF2B5EF4-FFF2-40B4-BE49-F238E27FC236}">
                <a16:creationId xmlns:a16="http://schemas.microsoft.com/office/drawing/2014/main" id="{7EFF97BE-C848-40DE-A9FA-7A88053D9EDC}"/>
              </a:ext>
            </a:extLst>
          </p:cNvPr>
          <p:cNvSpPr>
            <a:spLocks noGrp="1"/>
          </p:cNvSpPr>
          <p:nvPr>
            <p:ph type="sldNum" sz="quarter" idx="11"/>
          </p:nvPr>
        </p:nvSpPr>
        <p:spPr>
          <a:xfrm>
            <a:off x="11074402" y="228605"/>
            <a:ext cx="969433"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750" kern="1200">
                <a:solidFill>
                  <a:srgbClr val="898989"/>
                </a:solidFill>
                <a:latin typeface="+mn-lt"/>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94574C-E5D2-4987-ADCE-9F4F1F300184}" type="slidenum">
              <a:rPr lang="en-US" smtClean="0"/>
              <a:pPr/>
              <a:t>11</a:t>
            </a:fld>
            <a:endParaRPr lang="en-US"/>
          </a:p>
        </p:txBody>
      </p:sp>
      <p:sp>
        <p:nvSpPr>
          <p:cNvPr id="8" name="TextBox 7">
            <a:extLst>
              <a:ext uri="{FF2B5EF4-FFF2-40B4-BE49-F238E27FC236}">
                <a16:creationId xmlns:a16="http://schemas.microsoft.com/office/drawing/2014/main" id="{F3589532-D257-4CD5-B168-C56A90D0C39A}"/>
              </a:ext>
            </a:extLst>
          </p:cNvPr>
          <p:cNvSpPr txBox="1"/>
          <p:nvPr/>
        </p:nvSpPr>
        <p:spPr>
          <a:xfrm>
            <a:off x="406400" y="6275581"/>
            <a:ext cx="1957587" cy="307777"/>
          </a:xfrm>
          <a:prstGeom prst="rect">
            <a:avLst/>
          </a:prstGeom>
          <a:noFill/>
        </p:spPr>
        <p:txBody>
          <a:bodyPr wrap="none" rtlCol="0">
            <a:spAutoFit/>
          </a:bodyPr>
          <a:lstStyle/>
          <a:p>
            <a:r>
              <a:rPr lang="en-US" sz="1400" dirty="0"/>
              <a:t>PRISM Climate Group</a:t>
            </a:r>
          </a:p>
        </p:txBody>
      </p:sp>
      <p:pic>
        <p:nvPicPr>
          <p:cNvPr id="6" name="Picture 5" descr="Chart&#10;&#10;Description automatically generated">
            <a:extLst>
              <a:ext uri="{FF2B5EF4-FFF2-40B4-BE49-F238E27FC236}">
                <a16:creationId xmlns:a16="http://schemas.microsoft.com/office/drawing/2014/main" id="{76EB03DE-E8CF-B647-AE34-30EF08FC75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3987" y="666547"/>
            <a:ext cx="7578090" cy="6062472"/>
          </a:xfrm>
          <a:prstGeom prst="rect">
            <a:avLst/>
          </a:prstGeom>
        </p:spPr>
      </p:pic>
      <p:sp>
        <p:nvSpPr>
          <p:cNvPr id="4" name="Oval 3">
            <a:extLst>
              <a:ext uri="{FF2B5EF4-FFF2-40B4-BE49-F238E27FC236}">
                <a16:creationId xmlns:a16="http://schemas.microsoft.com/office/drawing/2014/main" id="{FE1FEA53-09C6-4BD0-6FD8-C6D606423A8F}"/>
              </a:ext>
            </a:extLst>
          </p:cNvPr>
          <p:cNvSpPr/>
          <p:nvPr/>
        </p:nvSpPr>
        <p:spPr>
          <a:xfrm>
            <a:off x="8846288" y="971107"/>
            <a:ext cx="1594884" cy="2920409"/>
          </a:xfrm>
          <a:prstGeom prst="ellipse">
            <a:avLst/>
          </a:prstGeom>
          <a:no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5979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19DA7-F9E2-F566-209F-8C25313BBF79}"/>
              </a:ext>
            </a:extLst>
          </p:cNvPr>
          <p:cNvSpPr>
            <a:spLocks noGrp="1"/>
          </p:cNvSpPr>
          <p:nvPr>
            <p:ph type="title"/>
          </p:nvPr>
        </p:nvSpPr>
        <p:spPr/>
        <p:txBody>
          <a:bodyPr/>
          <a:lstStyle/>
          <a:p>
            <a:r>
              <a:rPr lang="en-US" sz="2400" dirty="0"/>
              <a:t>Precipitation magnitude – 24-hour</a:t>
            </a:r>
          </a:p>
        </p:txBody>
      </p:sp>
      <p:sp>
        <p:nvSpPr>
          <p:cNvPr id="3" name="TextBox 2">
            <a:extLst>
              <a:ext uri="{FF2B5EF4-FFF2-40B4-BE49-F238E27FC236}">
                <a16:creationId xmlns:a16="http://schemas.microsoft.com/office/drawing/2014/main" id="{AB55A675-951D-B717-7614-3C4CB7D0C7E3}"/>
              </a:ext>
            </a:extLst>
          </p:cNvPr>
          <p:cNvSpPr txBox="1"/>
          <p:nvPr/>
        </p:nvSpPr>
        <p:spPr>
          <a:xfrm>
            <a:off x="406400" y="6275581"/>
            <a:ext cx="1957587" cy="307777"/>
          </a:xfrm>
          <a:prstGeom prst="rect">
            <a:avLst/>
          </a:prstGeom>
          <a:noFill/>
        </p:spPr>
        <p:txBody>
          <a:bodyPr wrap="none" rtlCol="0">
            <a:spAutoFit/>
          </a:bodyPr>
          <a:lstStyle/>
          <a:p>
            <a:r>
              <a:rPr lang="en-US" sz="1400" dirty="0"/>
              <a:t>PRISM Climate Group</a:t>
            </a:r>
          </a:p>
        </p:txBody>
      </p:sp>
      <p:grpSp>
        <p:nvGrpSpPr>
          <p:cNvPr id="14" name="Group 13">
            <a:extLst>
              <a:ext uri="{FF2B5EF4-FFF2-40B4-BE49-F238E27FC236}">
                <a16:creationId xmlns:a16="http://schemas.microsoft.com/office/drawing/2014/main" id="{6138982E-70E7-F36D-1B8E-20B0FA728A28}"/>
              </a:ext>
            </a:extLst>
          </p:cNvPr>
          <p:cNvGrpSpPr/>
          <p:nvPr/>
        </p:nvGrpSpPr>
        <p:grpSpPr>
          <a:xfrm>
            <a:off x="67085" y="1640528"/>
            <a:ext cx="12002109" cy="3561622"/>
            <a:chOff x="67085" y="1640528"/>
            <a:chExt cx="12002109" cy="3561622"/>
          </a:xfrm>
        </p:grpSpPr>
        <p:pic>
          <p:nvPicPr>
            <p:cNvPr id="5" name="Picture 4" descr="Chart, scatter chart&#10;&#10;Description automatically generated">
              <a:extLst>
                <a:ext uri="{FF2B5EF4-FFF2-40B4-BE49-F238E27FC236}">
                  <a16:creationId xmlns:a16="http://schemas.microsoft.com/office/drawing/2014/main" id="{4621E602-6F58-7C6E-87E8-F67E3017ED95}"/>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7085" y="2094846"/>
              <a:ext cx="499420" cy="2668308"/>
            </a:xfrm>
            <a:prstGeom prst="rect">
              <a:avLst/>
            </a:prstGeom>
          </p:spPr>
        </p:pic>
        <p:grpSp>
          <p:nvGrpSpPr>
            <p:cNvPr id="13" name="Group 12">
              <a:extLst>
                <a:ext uri="{FF2B5EF4-FFF2-40B4-BE49-F238E27FC236}">
                  <a16:creationId xmlns:a16="http://schemas.microsoft.com/office/drawing/2014/main" id="{3C035CCF-C3B7-9B49-A72F-7149DCADC0A7}"/>
                </a:ext>
              </a:extLst>
            </p:cNvPr>
            <p:cNvGrpSpPr/>
            <p:nvPr/>
          </p:nvGrpSpPr>
          <p:grpSpPr>
            <a:xfrm>
              <a:off x="593801" y="1640528"/>
              <a:ext cx="11475393" cy="3561622"/>
              <a:chOff x="566505" y="1640528"/>
              <a:chExt cx="11475393" cy="3561622"/>
            </a:xfrm>
          </p:grpSpPr>
          <p:pic>
            <p:nvPicPr>
              <p:cNvPr id="7" name="Picture 6" descr="Chart, scatter chart&#10;&#10;Description automatically generated">
                <a:extLst>
                  <a:ext uri="{FF2B5EF4-FFF2-40B4-BE49-F238E27FC236}">
                    <a16:creationId xmlns:a16="http://schemas.microsoft.com/office/drawing/2014/main" id="{2FB4CF3B-791B-ACD8-ACC4-20BB369423D9}"/>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375010" y="1713463"/>
                <a:ext cx="3762620" cy="3438144"/>
              </a:xfrm>
              <a:prstGeom prst="rect">
                <a:avLst/>
              </a:prstGeom>
            </p:spPr>
          </p:pic>
          <p:grpSp>
            <p:nvGrpSpPr>
              <p:cNvPr id="10" name="Group 9">
                <a:extLst>
                  <a:ext uri="{FF2B5EF4-FFF2-40B4-BE49-F238E27FC236}">
                    <a16:creationId xmlns:a16="http://schemas.microsoft.com/office/drawing/2014/main" id="{C625E4B8-17D5-0B4C-CCF4-E154950A0F45}"/>
                  </a:ext>
                </a:extLst>
              </p:cNvPr>
              <p:cNvGrpSpPr/>
              <p:nvPr/>
            </p:nvGrpSpPr>
            <p:grpSpPr>
              <a:xfrm>
                <a:off x="566505" y="1644749"/>
                <a:ext cx="3814457" cy="3557401"/>
                <a:chOff x="566505" y="1644749"/>
                <a:chExt cx="3814457" cy="3557401"/>
              </a:xfrm>
            </p:grpSpPr>
            <p:pic>
              <p:nvPicPr>
                <p:cNvPr id="6" name="Picture 5" descr="Chart, scatter chart&#10;&#10;Description automatically generated">
                  <a:extLst>
                    <a:ext uri="{FF2B5EF4-FFF2-40B4-BE49-F238E27FC236}">
                      <a16:creationId xmlns:a16="http://schemas.microsoft.com/office/drawing/2014/main" id="{96C91BD8-2C9D-60F9-F5FA-280B51F00C41}"/>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67293" y="1644749"/>
                  <a:ext cx="3813669" cy="3264408"/>
                </a:xfrm>
                <a:prstGeom prst="rect">
                  <a:avLst/>
                </a:prstGeom>
              </p:spPr>
            </p:pic>
            <p:pic>
              <p:nvPicPr>
                <p:cNvPr id="9" name="Picture 8" descr="Chart, scatter chart&#10;&#10;Description automatically generated">
                  <a:extLst>
                    <a:ext uri="{FF2B5EF4-FFF2-40B4-BE49-F238E27FC236}">
                      <a16:creationId xmlns:a16="http://schemas.microsoft.com/office/drawing/2014/main" id="{F49448D9-D871-F00B-ED45-89766A383F78}"/>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66505" y="4818341"/>
                  <a:ext cx="3760365" cy="383809"/>
                </a:xfrm>
                <a:prstGeom prst="rect">
                  <a:avLst/>
                </a:prstGeom>
              </p:spPr>
            </p:pic>
          </p:grpSp>
          <p:grpSp>
            <p:nvGrpSpPr>
              <p:cNvPr id="12" name="Group 11">
                <a:extLst>
                  <a:ext uri="{FF2B5EF4-FFF2-40B4-BE49-F238E27FC236}">
                    <a16:creationId xmlns:a16="http://schemas.microsoft.com/office/drawing/2014/main" id="{91FA93F3-8E6A-0A2E-9C7C-20BBD8540122}"/>
                  </a:ext>
                </a:extLst>
              </p:cNvPr>
              <p:cNvGrpSpPr/>
              <p:nvPr/>
            </p:nvGrpSpPr>
            <p:grpSpPr>
              <a:xfrm>
                <a:off x="8185771" y="1640528"/>
                <a:ext cx="3856127" cy="3502152"/>
                <a:chOff x="8185771" y="1640528"/>
                <a:chExt cx="3856127" cy="3502152"/>
              </a:xfrm>
            </p:grpSpPr>
            <p:pic>
              <p:nvPicPr>
                <p:cNvPr id="8" name="Picture 7" descr="Chart, scatter chart&#10;&#10;Description automatically generated">
                  <a:extLst>
                    <a:ext uri="{FF2B5EF4-FFF2-40B4-BE49-F238E27FC236}">
                      <a16:creationId xmlns:a16="http://schemas.microsoft.com/office/drawing/2014/main" id="{E76B766E-DE11-406B-C4D9-1365935F1E7A}"/>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316916" y="1640528"/>
                  <a:ext cx="3724982" cy="3502152"/>
                </a:xfrm>
                <a:prstGeom prst="rect">
                  <a:avLst/>
                </a:prstGeom>
              </p:spPr>
            </p:pic>
            <p:pic>
              <p:nvPicPr>
                <p:cNvPr id="11" name="Picture 10" descr="Chart, scatter chart&#10;&#10;Description automatically generated">
                  <a:extLst>
                    <a:ext uri="{FF2B5EF4-FFF2-40B4-BE49-F238E27FC236}">
                      <a16:creationId xmlns:a16="http://schemas.microsoft.com/office/drawing/2014/main" id="{159F017E-6A91-481C-6F1B-B7B2DE38BF95}"/>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185771" y="1708823"/>
                  <a:ext cx="215279" cy="3264408"/>
                </a:xfrm>
                <a:prstGeom prst="rect">
                  <a:avLst/>
                </a:prstGeom>
              </p:spPr>
            </p:pic>
          </p:grpSp>
        </p:grpSp>
      </p:grpSp>
    </p:spTree>
    <p:extLst>
      <p:ext uri="{BB962C8B-B14F-4D97-AF65-F5344CB8AC3E}">
        <p14:creationId xmlns:p14="http://schemas.microsoft.com/office/powerpoint/2010/main" val="1461638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98CE4-E837-68D9-1193-D87E82E87871}"/>
              </a:ext>
            </a:extLst>
          </p:cNvPr>
          <p:cNvSpPr>
            <a:spLocks noGrp="1"/>
          </p:cNvSpPr>
          <p:nvPr>
            <p:ph type="title"/>
          </p:nvPr>
        </p:nvSpPr>
        <p:spPr>
          <a:xfrm>
            <a:off x="970777" y="247207"/>
            <a:ext cx="7088702" cy="539602"/>
          </a:xfrm>
        </p:spPr>
        <p:txBody>
          <a:bodyPr/>
          <a:lstStyle/>
          <a:p>
            <a:r>
              <a:rPr lang="en-US" sz="2400" dirty="0"/>
              <a:t>Precipitation intensity– 24-Hour</a:t>
            </a:r>
          </a:p>
        </p:txBody>
      </p:sp>
      <p:grpSp>
        <p:nvGrpSpPr>
          <p:cNvPr id="18" name="Group 17">
            <a:extLst>
              <a:ext uri="{FF2B5EF4-FFF2-40B4-BE49-F238E27FC236}">
                <a16:creationId xmlns:a16="http://schemas.microsoft.com/office/drawing/2014/main" id="{14DB707D-5336-37B1-3B76-7E0D4BC22FAC}"/>
              </a:ext>
            </a:extLst>
          </p:cNvPr>
          <p:cNvGrpSpPr>
            <a:grpSpLocks noChangeAspect="1"/>
          </p:cNvGrpSpPr>
          <p:nvPr/>
        </p:nvGrpSpPr>
        <p:grpSpPr>
          <a:xfrm>
            <a:off x="175360" y="1649385"/>
            <a:ext cx="11928964" cy="3566160"/>
            <a:chOff x="202656" y="1649385"/>
            <a:chExt cx="11928964" cy="3566160"/>
          </a:xfrm>
        </p:grpSpPr>
        <p:grpSp>
          <p:nvGrpSpPr>
            <p:cNvPr id="14" name="Group 13">
              <a:extLst>
                <a:ext uri="{FF2B5EF4-FFF2-40B4-BE49-F238E27FC236}">
                  <a16:creationId xmlns:a16="http://schemas.microsoft.com/office/drawing/2014/main" id="{26FCD701-26DC-E37B-6780-CBF228A3D7A1}"/>
                </a:ext>
              </a:extLst>
            </p:cNvPr>
            <p:cNvGrpSpPr>
              <a:grpSpLocks noChangeAspect="1"/>
            </p:cNvGrpSpPr>
            <p:nvPr/>
          </p:nvGrpSpPr>
          <p:grpSpPr>
            <a:xfrm>
              <a:off x="607449" y="1649385"/>
              <a:ext cx="11524171" cy="3566160"/>
              <a:chOff x="497882" y="1825848"/>
              <a:chExt cx="11253680" cy="3482457"/>
            </a:xfrm>
          </p:grpSpPr>
          <p:pic>
            <p:nvPicPr>
              <p:cNvPr id="4" name="Picture 3" descr="Chart, scatter chart&#10;&#10;Description automatically generated">
                <a:extLst>
                  <a:ext uri="{FF2B5EF4-FFF2-40B4-BE49-F238E27FC236}">
                    <a16:creationId xmlns:a16="http://schemas.microsoft.com/office/drawing/2014/main" id="{C07C3047-6C52-23DE-A5BA-78CA5C5ABEDE}"/>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246877" y="1879305"/>
                <a:ext cx="3672103" cy="3429000"/>
              </a:xfrm>
              <a:prstGeom prst="rect">
                <a:avLst/>
              </a:prstGeom>
            </p:spPr>
          </p:pic>
          <p:grpSp>
            <p:nvGrpSpPr>
              <p:cNvPr id="9" name="Group 8">
                <a:extLst>
                  <a:ext uri="{FF2B5EF4-FFF2-40B4-BE49-F238E27FC236}">
                    <a16:creationId xmlns:a16="http://schemas.microsoft.com/office/drawing/2014/main" id="{BEA2E2D2-DE08-84CB-1D70-84025A733929}"/>
                  </a:ext>
                </a:extLst>
              </p:cNvPr>
              <p:cNvGrpSpPr/>
              <p:nvPr/>
            </p:nvGrpSpPr>
            <p:grpSpPr>
              <a:xfrm>
                <a:off x="497882" y="1831458"/>
                <a:ext cx="3672103" cy="3471532"/>
                <a:chOff x="362401" y="1879305"/>
                <a:chExt cx="3672103" cy="3471532"/>
              </a:xfrm>
            </p:grpSpPr>
            <p:pic>
              <p:nvPicPr>
                <p:cNvPr id="7" name="Picture 6" descr="Chart, scatter chart&#10;&#10;Description automatically generated">
                  <a:extLst>
                    <a:ext uri="{FF2B5EF4-FFF2-40B4-BE49-F238E27FC236}">
                      <a16:creationId xmlns:a16="http://schemas.microsoft.com/office/drawing/2014/main" id="{3AF03BA7-6ECF-B789-D12A-B945FD23AF0E}"/>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62401" y="1879305"/>
                  <a:ext cx="3672103" cy="3179135"/>
                </a:xfrm>
                <a:prstGeom prst="rect">
                  <a:avLst/>
                </a:prstGeom>
              </p:spPr>
            </p:pic>
            <p:pic>
              <p:nvPicPr>
                <p:cNvPr id="8" name="Picture 7" descr="Chart, scatter chart&#10;&#10;Description automatically generated">
                  <a:extLst>
                    <a:ext uri="{FF2B5EF4-FFF2-40B4-BE49-F238E27FC236}">
                      <a16:creationId xmlns:a16="http://schemas.microsoft.com/office/drawing/2014/main" id="{CEE24A03-5B55-95B2-8A97-725DABB56E90}"/>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62401" y="4976037"/>
                  <a:ext cx="3672103" cy="374800"/>
                </a:xfrm>
                <a:prstGeom prst="rect">
                  <a:avLst/>
                </a:prstGeom>
              </p:spPr>
            </p:pic>
          </p:grpSp>
          <p:grpSp>
            <p:nvGrpSpPr>
              <p:cNvPr id="13" name="Group 12">
                <a:extLst>
                  <a:ext uri="{FF2B5EF4-FFF2-40B4-BE49-F238E27FC236}">
                    <a16:creationId xmlns:a16="http://schemas.microsoft.com/office/drawing/2014/main" id="{D5EF36F0-0C24-9C49-877C-51D7B3E0077F}"/>
                  </a:ext>
                </a:extLst>
              </p:cNvPr>
              <p:cNvGrpSpPr/>
              <p:nvPr/>
            </p:nvGrpSpPr>
            <p:grpSpPr>
              <a:xfrm>
                <a:off x="7989102" y="1825848"/>
                <a:ext cx="3762460" cy="3368456"/>
                <a:chOff x="7989102" y="1825848"/>
                <a:chExt cx="3762460" cy="3368456"/>
              </a:xfrm>
            </p:grpSpPr>
            <p:pic>
              <p:nvPicPr>
                <p:cNvPr id="10" name="Picture 9" descr="Chart, scatter chart&#10;&#10;Description automatically generated">
                  <a:extLst>
                    <a:ext uri="{FF2B5EF4-FFF2-40B4-BE49-F238E27FC236}">
                      <a16:creationId xmlns:a16="http://schemas.microsoft.com/office/drawing/2014/main" id="{4120D265-812D-5CA7-1C53-32D14BCDEA59}"/>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989102" y="1868672"/>
                  <a:ext cx="212114" cy="3141921"/>
                </a:xfrm>
                <a:prstGeom prst="rect">
                  <a:avLst/>
                </a:prstGeom>
              </p:spPr>
            </p:pic>
            <p:pic>
              <p:nvPicPr>
                <p:cNvPr id="12" name="Picture 11" descr="Chart, scatter chart&#10;&#10;Description automatically generated">
                  <a:extLst>
                    <a:ext uri="{FF2B5EF4-FFF2-40B4-BE49-F238E27FC236}">
                      <a16:creationId xmlns:a16="http://schemas.microsoft.com/office/drawing/2014/main" id="{557A21F0-FF16-7AD1-E39D-840BFA859CEC}"/>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100769" y="1825848"/>
                  <a:ext cx="3650793" cy="3368456"/>
                </a:xfrm>
                <a:prstGeom prst="rect">
                  <a:avLst/>
                </a:prstGeom>
              </p:spPr>
            </p:pic>
          </p:grpSp>
        </p:grpSp>
        <p:pic>
          <p:nvPicPr>
            <p:cNvPr id="17" name="Picture 16" descr="Chart, scatter chart&#10;&#10;Description automatically generated">
              <a:extLst>
                <a:ext uri="{FF2B5EF4-FFF2-40B4-BE49-F238E27FC236}">
                  <a16:creationId xmlns:a16="http://schemas.microsoft.com/office/drawing/2014/main" id="{9AAD92FF-CA96-1879-F4B4-E9BF56C2EAAB}"/>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202656" y="1898457"/>
              <a:ext cx="403125" cy="3108960"/>
            </a:xfrm>
            <a:prstGeom prst="rect">
              <a:avLst/>
            </a:prstGeom>
          </p:spPr>
        </p:pic>
      </p:grpSp>
      <p:sp>
        <p:nvSpPr>
          <p:cNvPr id="19" name="TextBox 18">
            <a:extLst>
              <a:ext uri="{FF2B5EF4-FFF2-40B4-BE49-F238E27FC236}">
                <a16:creationId xmlns:a16="http://schemas.microsoft.com/office/drawing/2014/main" id="{8BE9AB68-30A3-9298-2265-58B0FFF415D3}"/>
              </a:ext>
            </a:extLst>
          </p:cNvPr>
          <p:cNvSpPr txBox="1"/>
          <p:nvPr/>
        </p:nvSpPr>
        <p:spPr>
          <a:xfrm>
            <a:off x="406400" y="6275581"/>
            <a:ext cx="1957587" cy="307777"/>
          </a:xfrm>
          <a:prstGeom prst="rect">
            <a:avLst/>
          </a:prstGeom>
          <a:noFill/>
        </p:spPr>
        <p:txBody>
          <a:bodyPr wrap="none" rtlCol="0">
            <a:spAutoFit/>
          </a:bodyPr>
          <a:lstStyle/>
          <a:p>
            <a:r>
              <a:rPr lang="en-US" sz="1400" dirty="0"/>
              <a:t>PRISM Climate Group</a:t>
            </a:r>
          </a:p>
        </p:txBody>
      </p:sp>
    </p:spTree>
    <p:extLst>
      <p:ext uri="{BB962C8B-B14F-4D97-AF65-F5344CB8AC3E}">
        <p14:creationId xmlns:p14="http://schemas.microsoft.com/office/powerpoint/2010/main" val="764647154"/>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A62C51-F8FD-33B9-B2AE-ED1E062497BF}"/>
              </a:ext>
            </a:extLst>
          </p:cNvPr>
          <p:cNvSpPr>
            <a:spLocks noGrp="1"/>
          </p:cNvSpPr>
          <p:nvPr>
            <p:ph type="title"/>
          </p:nvPr>
        </p:nvSpPr>
        <p:spPr/>
        <p:txBody>
          <a:bodyPr/>
          <a:lstStyle/>
          <a:p>
            <a:r>
              <a:rPr lang="en-US" dirty="0"/>
              <a:t>Land-use trends</a:t>
            </a:r>
          </a:p>
        </p:txBody>
      </p:sp>
    </p:spTree>
    <p:extLst>
      <p:ext uri="{BB962C8B-B14F-4D97-AF65-F5344CB8AC3E}">
        <p14:creationId xmlns:p14="http://schemas.microsoft.com/office/powerpoint/2010/main" val="2632893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29EF2-C87F-4604-A630-7BA306BBF0F7}"/>
              </a:ext>
            </a:extLst>
          </p:cNvPr>
          <p:cNvSpPr>
            <a:spLocks noGrp="1"/>
          </p:cNvSpPr>
          <p:nvPr>
            <p:ph type="title"/>
          </p:nvPr>
        </p:nvSpPr>
        <p:spPr/>
        <p:txBody>
          <a:bodyPr/>
          <a:lstStyle/>
          <a:p>
            <a:r>
              <a:rPr lang="en-US" sz="2400" dirty="0"/>
              <a:t>Land-Use trends</a:t>
            </a:r>
          </a:p>
        </p:txBody>
      </p:sp>
      <p:sp>
        <p:nvSpPr>
          <p:cNvPr id="3" name="Slide Number Placeholder 2">
            <a:extLst>
              <a:ext uri="{FF2B5EF4-FFF2-40B4-BE49-F238E27FC236}">
                <a16:creationId xmlns:a16="http://schemas.microsoft.com/office/drawing/2014/main" id="{5135EF3D-7619-4D3C-ABEE-1F0147B2A608}"/>
              </a:ext>
            </a:extLst>
          </p:cNvPr>
          <p:cNvSpPr>
            <a:spLocks noGrp="1"/>
          </p:cNvSpPr>
          <p:nvPr>
            <p:ph type="sldNum" sz="quarter" idx="11"/>
          </p:nvPr>
        </p:nvSpPr>
        <p:spPr>
          <a:xfrm>
            <a:off x="11074402" y="228605"/>
            <a:ext cx="969433"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750" kern="1200">
                <a:solidFill>
                  <a:srgbClr val="898989"/>
                </a:solidFill>
                <a:latin typeface="+mn-lt"/>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94574C-E5D2-4987-ADCE-9F4F1F300184}" type="slidenum">
              <a:rPr lang="en-US" smtClean="0"/>
              <a:pPr/>
              <a:t>15</a:t>
            </a:fld>
            <a:endParaRPr lang="en-US"/>
          </a:p>
        </p:txBody>
      </p:sp>
      <p:sp>
        <p:nvSpPr>
          <p:cNvPr id="6" name="TextBox 5">
            <a:extLst>
              <a:ext uri="{FF2B5EF4-FFF2-40B4-BE49-F238E27FC236}">
                <a16:creationId xmlns:a16="http://schemas.microsoft.com/office/drawing/2014/main" id="{21333529-09A8-49C6-AE8C-9BEDAD256432}"/>
              </a:ext>
            </a:extLst>
          </p:cNvPr>
          <p:cNvSpPr txBox="1"/>
          <p:nvPr/>
        </p:nvSpPr>
        <p:spPr>
          <a:xfrm>
            <a:off x="960725" y="1107105"/>
            <a:ext cx="2839239" cy="369332"/>
          </a:xfrm>
          <a:prstGeom prst="rect">
            <a:avLst/>
          </a:prstGeom>
          <a:noFill/>
        </p:spPr>
        <p:txBody>
          <a:bodyPr wrap="none" rtlCol="0">
            <a:spAutoFit/>
          </a:bodyPr>
          <a:lstStyle/>
          <a:p>
            <a:r>
              <a:rPr lang="en-US" dirty="0"/>
              <a:t>1992 Land use land cover</a:t>
            </a:r>
          </a:p>
        </p:txBody>
      </p:sp>
      <p:pic>
        <p:nvPicPr>
          <p:cNvPr id="8" name="Picture 7" descr="A close up of a map&#10;&#10;Description automatically generated">
            <a:extLst>
              <a:ext uri="{FF2B5EF4-FFF2-40B4-BE49-F238E27FC236}">
                <a16:creationId xmlns:a16="http://schemas.microsoft.com/office/drawing/2014/main" id="{ED7FDF12-D880-46BC-BFAF-6C9BEF49BE0E}"/>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969657" y="1435166"/>
            <a:ext cx="4252685" cy="4356034"/>
          </a:xfrm>
          <a:prstGeom prst="rect">
            <a:avLst/>
          </a:prstGeom>
        </p:spPr>
      </p:pic>
      <p:pic>
        <p:nvPicPr>
          <p:cNvPr id="10" name="Picture 9" descr="A close up of a map&#10;&#10;Description automatically generated">
            <a:extLst>
              <a:ext uri="{FF2B5EF4-FFF2-40B4-BE49-F238E27FC236}">
                <a16:creationId xmlns:a16="http://schemas.microsoft.com/office/drawing/2014/main" id="{993B39B4-785C-4EB2-AF05-FA1CAE2494A9}"/>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685313" y="1435166"/>
            <a:ext cx="4252685" cy="4473896"/>
          </a:xfrm>
          <a:prstGeom prst="rect">
            <a:avLst/>
          </a:prstGeom>
        </p:spPr>
      </p:pic>
      <p:sp>
        <p:nvSpPr>
          <p:cNvPr id="11" name="TextBox 10">
            <a:extLst>
              <a:ext uri="{FF2B5EF4-FFF2-40B4-BE49-F238E27FC236}">
                <a16:creationId xmlns:a16="http://schemas.microsoft.com/office/drawing/2014/main" id="{E322E5B9-4C42-4532-97E4-34A6DA685D40}"/>
              </a:ext>
            </a:extLst>
          </p:cNvPr>
          <p:cNvSpPr txBox="1"/>
          <p:nvPr/>
        </p:nvSpPr>
        <p:spPr>
          <a:xfrm>
            <a:off x="4676381" y="1107105"/>
            <a:ext cx="2839239" cy="369332"/>
          </a:xfrm>
          <a:prstGeom prst="rect">
            <a:avLst/>
          </a:prstGeom>
          <a:noFill/>
        </p:spPr>
        <p:txBody>
          <a:bodyPr wrap="none" rtlCol="0">
            <a:spAutoFit/>
          </a:bodyPr>
          <a:lstStyle/>
          <a:p>
            <a:r>
              <a:rPr lang="en-US" dirty="0"/>
              <a:t>2001 Land use land cover</a:t>
            </a:r>
          </a:p>
        </p:txBody>
      </p:sp>
      <p:sp>
        <p:nvSpPr>
          <p:cNvPr id="12" name="TextBox 11">
            <a:extLst>
              <a:ext uri="{FF2B5EF4-FFF2-40B4-BE49-F238E27FC236}">
                <a16:creationId xmlns:a16="http://schemas.microsoft.com/office/drawing/2014/main" id="{929738F0-2507-4F68-902D-3949D74E6F5A}"/>
              </a:ext>
            </a:extLst>
          </p:cNvPr>
          <p:cNvSpPr txBox="1"/>
          <p:nvPr/>
        </p:nvSpPr>
        <p:spPr>
          <a:xfrm>
            <a:off x="8392035" y="1107105"/>
            <a:ext cx="2839239" cy="369332"/>
          </a:xfrm>
          <a:prstGeom prst="rect">
            <a:avLst/>
          </a:prstGeom>
          <a:noFill/>
        </p:spPr>
        <p:txBody>
          <a:bodyPr wrap="none" rtlCol="0">
            <a:spAutoFit/>
          </a:bodyPr>
          <a:lstStyle/>
          <a:p>
            <a:r>
              <a:rPr lang="en-US" dirty="0"/>
              <a:t>2016 Land use land cover</a:t>
            </a:r>
          </a:p>
        </p:txBody>
      </p:sp>
      <p:pic>
        <p:nvPicPr>
          <p:cNvPr id="16" name="Picture 15" descr="A screenshot of a cell phone&#10;&#10;Description automatically generated">
            <a:extLst>
              <a:ext uri="{FF2B5EF4-FFF2-40B4-BE49-F238E27FC236}">
                <a16:creationId xmlns:a16="http://schemas.microsoft.com/office/drawing/2014/main" id="{B507EE00-3FEA-4C56-8298-12EF9B1D98B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93433" y="4449460"/>
            <a:ext cx="1405134" cy="2133898"/>
          </a:xfrm>
          <a:prstGeom prst="rect">
            <a:avLst/>
          </a:prstGeom>
        </p:spPr>
      </p:pic>
      <p:sp>
        <p:nvSpPr>
          <p:cNvPr id="4" name="TextBox 3">
            <a:extLst>
              <a:ext uri="{FF2B5EF4-FFF2-40B4-BE49-F238E27FC236}">
                <a16:creationId xmlns:a16="http://schemas.microsoft.com/office/drawing/2014/main" id="{D5E30AA1-7B4E-496D-8201-CA813ACE78E1}"/>
              </a:ext>
            </a:extLst>
          </p:cNvPr>
          <p:cNvSpPr txBox="1"/>
          <p:nvPr/>
        </p:nvSpPr>
        <p:spPr>
          <a:xfrm>
            <a:off x="406400" y="6275581"/>
            <a:ext cx="3289683" cy="307777"/>
          </a:xfrm>
          <a:prstGeom prst="rect">
            <a:avLst/>
          </a:prstGeom>
          <a:noFill/>
        </p:spPr>
        <p:txBody>
          <a:bodyPr wrap="none" rtlCol="0">
            <a:spAutoFit/>
          </a:bodyPr>
          <a:lstStyle/>
          <a:p>
            <a:r>
              <a:rPr lang="en-US" sz="1400" dirty="0"/>
              <a:t>National Land Cover Database (NLCD)</a:t>
            </a:r>
          </a:p>
        </p:txBody>
      </p:sp>
      <p:pic>
        <p:nvPicPr>
          <p:cNvPr id="7" name="Picture 6">
            <a:extLst>
              <a:ext uri="{FF2B5EF4-FFF2-40B4-BE49-F238E27FC236}">
                <a16:creationId xmlns:a16="http://schemas.microsoft.com/office/drawing/2014/main" id="{38805AAE-9EA7-3509-2D9B-2F31226CFD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a:off x="406400" y="1621641"/>
            <a:ext cx="3743812" cy="397826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05725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B3216-5BE1-41EF-A626-3ED08408494C}"/>
              </a:ext>
            </a:extLst>
          </p:cNvPr>
          <p:cNvSpPr>
            <a:spLocks noGrp="1"/>
          </p:cNvSpPr>
          <p:nvPr>
            <p:ph type="title"/>
          </p:nvPr>
        </p:nvSpPr>
        <p:spPr/>
        <p:txBody>
          <a:bodyPr/>
          <a:lstStyle/>
          <a:p>
            <a:r>
              <a:rPr lang="en-US" sz="2400" dirty="0"/>
              <a:t>Land-Use trends</a:t>
            </a:r>
          </a:p>
        </p:txBody>
      </p:sp>
      <p:sp>
        <p:nvSpPr>
          <p:cNvPr id="3" name="Slide Number Placeholder 2">
            <a:extLst>
              <a:ext uri="{FF2B5EF4-FFF2-40B4-BE49-F238E27FC236}">
                <a16:creationId xmlns:a16="http://schemas.microsoft.com/office/drawing/2014/main" id="{91197B62-D638-49B0-98E9-323EACE7BE8B}"/>
              </a:ext>
            </a:extLst>
          </p:cNvPr>
          <p:cNvSpPr>
            <a:spLocks noGrp="1"/>
          </p:cNvSpPr>
          <p:nvPr>
            <p:ph type="sldNum" sz="quarter" idx="11"/>
          </p:nvPr>
        </p:nvSpPr>
        <p:spPr>
          <a:xfrm>
            <a:off x="11074402" y="228605"/>
            <a:ext cx="969433"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750" kern="1200">
                <a:solidFill>
                  <a:srgbClr val="898989"/>
                </a:solidFill>
                <a:latin typeface="+mn-lt"/>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94574C-E5D2-4987-ADCE-9F4F1F300184}" type="slidenum">
              <a:rPr lang="en-US" smtClean="0"/>
              <a:pPr/>
              <a:t>16</a:t>
            </a:fld>
            <a:endParaRPr lang="en-US"/>
          </a:p>
        </p:txBody>
      </p:sp>
      <p:grpSp>
        <p:nvGrpSpPr>
          <p:cNvPr id="20" name="Group 19">
            <a:extLst>
              <a:ext uri="{FF2B5EF4-FFF2-40B4-BE49-F238E27FC236}">
                <a16:creationId xmlns:a16="http://schemas.microsoft.com/office/drawing/2014/main" id="{1463E210-AB63-32AC-FCD1-CBEE61F9BC76}"/>
              </a:ext>
            </a:extLst>
          </p:cNvPr>
          <p:cNvGrpSpPr/>
          <p:nvPr/>
        </p:nvGrpSpPr>
        <p:grpSpPr>
          <a:xfrm>
            <a:off x="607417" y="5367574"/>
            <a:ext cx="3482043" cy="1001584"/>
            <a:chOff x="1153327" y="5453808"/>
            <a:chExt cx="3482043" cy="1001584"/>
          </a:xfrm>
        </p:grpSpPr>
        <p:sp>
          <p:nvSpPr>
            <p:cNvPr id="6" name="TextBox 5">
              <a:extLst>
                <a:ext uri="{FF2B5EF4-FFF2-40B4-BE49-F238E27FC236}">
                  <a16:creationId xmlns:a16="http://schemas.microsoft.com/office/drawing/2014/main" id="{8F25A950-74ED-4BB9-80CB-A7520C58928C}"/>
                </a:ext>
              </a:extLst>
            </p:cNvPr>
            <p:cNvSpPr txBox="1"/>
            <p:nvPr/>
          </p:nvSpPr>
          <p:spPr>
            <a:xfrm>
              <a:off x="1153327" y="5453808"/>
              <a:ext cx="1624163" cy="338554"/>
            </a:xfrm>
            <a:prstGeom prst="rect">
              <a:avLst/>
            </a:prstGeom>
            <a:noFill/>
          </p:spPr>
          <p:txBody>
            <a:bodyPr wrap="none" rtlCol="0">
              <a:spAutoFit/>
            </a:bodyPr>
            <a:lstStyle/>
            <a:p>
              <a:r>
                <a:rPr lang="en-US" sz="1600" dirty="0"/>
                <a:t>1992 = 62.2 mi</a:t>
              </a:r>
              <a:r>
                <a:rPr lang="en-US" sz="1600" baseline="30000" dirty="0"/>
                <a:t>2</a:t>
              </a:r>
            </a:p>
          </p:txBody>
        </p:sp>
        <p:sp>
          <p:nvSpPr>
            <p:cNvPr id="7" name="TextBox 6">
              <a:extLst>
                <a:ext uri="{FF2B5EF4-FFF2-40B4-BE49-F238E27FC236}">
                  <a16:creationId xmlns:a16="http://schemas.microsoft.com/office/drawing/2014/main" id="{4CB720BB-05FB-49B9-B25B-CD3FCE144AA9}"/>
                </a:ext>
              </a:extLst>
            </p:cNvPr>
            <p:cNvSpPr txBox="1"/>
            <p:nvPr/>
          </p:nvSpPr>
          <p:spPr>
            <a:xfrm>
              <a:off x="1153327" y="5778284"/>
              <a:ext cx="3482043" cy="338554"/>
            </a:xfrm>
            <a:prstGeom prst="rect">
              <a:avLst/>
            </a:prstGeom>
            <a:noFill/>
          </p:spPr>
          <p:txBody>
            <a:bodyPr wrap="none" rtlCol="0">
              <a:spAutoFit/>
            </a:bodyPr>
            <a:lstStyle/>
            <a:p>
              <a:r>
                <a:rPr lang="en-US" sz="1600" dirty="0"/>
                <a:t>2001 = 142.6 mi</a:t>
              </a:r>
              <a:r>
                <a:rPr lang="en-US" sz="1600" baseline="30000" dirty="0"/>
                <a:t>2 </a:t>
              </a:r>
              <a:r>
                <a:rPr lang="en-US" sz="1600" dirty="0"/>
                <a:t>= 129.3% increase</a:t>
              </a:r>
              <a:endParaRPr lang="en-US" sz="1600" baseline="30000" dirty="0"/>
            </a:p>
          </p:txBody>
        </p:sp>
        <p:sp>
          <p:nvSpPr>
            <p:cNvPr id="8" name="TextBox 7">
              <a:extLst>
                <a:ext uri="{FF2B5EF4-FFF2-40B4-BE49-F238E27FC236}">
                  <a16:creationId xmlns:a16="http://schemas.microsoft.com/office/drawing/2014/main" id="{FC6F51D5-4A7C-4303-9BB2-07D7320D870B}"/>
                </a:ext>
              </a:extLst>
            </p:cNvPr>
            <p:cNvSpPr txBox="1"/>
            <p:nvPr/>
          </p:nvSpPr>
          <p:spPr>
            <a:xfrm>
              <a:off x="1153327" y="6116838"/>
              <a:ext cx="3368230" cy="338554"/>
            </a:xfrm>
            <a:prstGeom prst="rect">
              <a:avLst/>
            </a:prstGeom>
            <a:noFill/>
          </p:spPr>
          <p:txBody>
            <a:bodyPr wrap="none" rtlCol="0">
              <a:spAutoFit/>
            </a:bodyPr>
            <a:lstStyle/>
            <a:p>
              <a:r>
                <a:rPr lang="en-US" sz="1600" dirty="0"/>
                <a:t>2016 = 170.7 mi</a:t>
              </a:r>
              <a:r>
                <a:rPr lang="en-US" sz="1600" baseline="30000" dirty="0"/>
                <a:t>2 </a:t>
              </a:r>
              <a:r>
                <a:rPr lang="en-US" sz="1600" dirty="0"/>
                <a:t>= 19.7% increase</a:t>
              </a:r>
              <a:endParaRPr lang="en-US" sz="1600" baseline="30000" dirty="0"/>
            </a:p>
          </p:txBody>
        </p:sp>
      </p:grpSp>
      <p:graphicFrame>
        <p:nvGraphicFramePr>
          <p:cNvPr id="17" name="Chart 16">
            <a:extLst>
              <a:ext uri="{FF2B5EF4-FFF2-40B4-BE49-F238E27FC236}">
                <a16:creationId xmlns:a16="http://schemas.microsoft.com/office/drawing/2014/main" id="{6BE6ED41-29A4-E7C0-A97F-3043777ABDAE}"/>
              </a:ext>
            </a:extLst>
          </p:cNvPr>
          <p:cNvGraphicFramePr/>
          <p:nvPr/>
        </p:nvGraphicFramePr>
        <p:xfrm>
          <a:off x="12364" y="914400"/>
          <a:ext cx="6126480" cy="40233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0ADECAD2-4093-42E4-BDF5-7142CE513598}"/>
              </a:ext>
            </a:extLst>
          </p:cNvPr>
          <p:cNvGraphicFramePr/>
          <p:nvPr/>
        </p:nvGraphicFramePr>
        <p:xfrm>
          <a:off x="6019485" y="2775613"/>
          <a:ext cx="6126480" cy="40233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19175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79337C-DE22-C0B4-D336-A9C5F931DE8D}"/>
              </a:ext>
            </a:extLst>
          </p:cNvPr>
          <p:cNvSpPr>
            <a:spLocks noGrp="1"/>
          </p:cNvSpPr>
          <p:nvPr>
            <p:ph type="title"/>
          </p:nvPr>
        </p:nvSpPr>
        <p:spPr/>
        <p:txBody>
          <a:bodyPr/>
          <a:lstStyle/>
          <a:p>
            <a:r>
              <a:rPr lang="en-US" dirty="0"/>
              <a:t>Streamflow trends</a:t>
            </a:r>
          </a:p>
        </p:txBody>
      </p:sp>
    </p:spTree>
    <p:extLst>
      <p:ext uri="{BB962C8B-B14F-4D97-AF65-F5344CB8AC3E}">
        <p14:creationId xmlns:p14="http://schemas.microsoft.com/office/powerpoint/2010/main" val="4105006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0DF96-4FEA-4365-86A1-CCAB5BA83BF2}"/>
              </a:ext>
            </a:extLst>
          </p:cNvPr>
          <p:cNvSpPr>
            <a:spLocks noGrp="1"/>
          </p:cNvSpPr>
          <p:nvPr>
            <p:ph type="title"/>
          </p:nvPr>
        </p:nvSpPr>
        <p:spPr/>
        <p:txBody>
          <a:bodyPr/>
          <a:lstStyle/>
          <a:p>
            <a:r>
              <a:rPr lang="en-US" sz="2400" dirty="0"/>
              <a:t>Streamflow Trends</a:t>
            </a:r>
          </a:p>
        </p:txBody>
      </p:sp>
      <p:sp>
        <p:nvSpPr>
          <p:cNvPr id="3" name="Slide Number Placeholder 2">
            <a:extLst>
              <a:ext uri="{FF2B5EF4-FFF2-40B4-BE49-F238E27FC236}">
                <a16:creationId xmlns:a16="http://schemas.microsoft.com/office/drawing/2014/main" id="{CF79E216-7086-4663-B1D8-1ABB49D89357}"/>
              </a:ext>
            </a:extLst>
          </p:cNvPr>
          <p:cNvSpPr>
            <a:spLocks noGrp="1"/>
          </p:cNvSpPr>
          <p:nvPr>
            <p:ph type="sldNum" sz="quarter" idx="11"/>
          </p:nvPr>
        </p:nvSpPr>
        <p:spPr>
          <a:xfrm>
            <a:off x="11074402" y="228605"/>
            <a:ext cx="969433"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750" kern="1200">
                <a:solidFill>
                  <a:srgbClr val="898989"/>
                </a:solidFill>
                <a:latin typeface="+mn-lt"/>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94574C-E5D2-4987-ADCE-9F4F1F300184}" type="slidenum">
              <a:rPr lang="en-US" smtClean="0"/>
              <a:pPr/>
              <a:t>18</a:t>
            </a:fld>
            <a:endParaRPr lang="en-US"/>
          </a:p>
        </p:txBody>
      </p:sp>
      <p:graphicFrame>
        <p:nvGraphicFramePr>
          <p:cNvPr id="5" name="Chart 4">
            <a:extLst>
              <a:ext uri="{FF2B5EF4-FFF2-40B4-BE49-F238E27FC236}">
                <a16:creationId xmlns:a16="http://schemas.microsoft.com/office/drawing/2014/main" id="{EF1B75E3-7845-48AA-A856-39383F88ECE2}"/>
              </a:ext>
            </a:extLst>
          </p:cNvPr>
          <p:cNvGraphicFramePr>
            <a:graphicFrameLocks/>
          </p:cNvGraphicFramePr>
          <p:nvPr/>
        </p:nvGraphicFramePr>
        <p:xfrm>
          <a:off x="1155032" y="914401"/>
          <a:ext cx="9625263" cy="551848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89880231"/>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EF1B75E3-7845-48AA-A856-39383F88ECE2}"/>
              </a:ext>
            </a:extLst>
          </p:cNvPr>
          <p:cNvGraphicFramePr>
            <a:graphicFrameLocks/>
          </p:cNvGraphicFramePr>
          <p:nvPr>
            <p:extLst>
              <p:ext uri="{D42A27DB-BD31-4B8C-83A1-F6EECF244321}">
                <p14:modId xmlns:p14="http://schemas.microsoft.com/office/powerpoint/2010/main" val="2536222364"/>
              </p:ext>
            </p:extLst>
          </p:nvPr>
        </p:nvGraphicFramePr>
        <p:xfrm>
          <a:off x="1241946" y="1198879"/>
          <a:ext cx="8749863" cy="439771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CD2C67FB-796B-4F5E-AC67-75A67DF91B24}"/>
              </a:ext>
            </a:extLst>
          </p:cNvPr>
          <p:cNvSpPr>
            <a:spLocks noGrp="1"/>
          </p:cNvSpPr>
          <p:nvPr>
            <p:ph type="title"/>
          </p:nvPr>
        </p:nvSpPr>
        <p:spPr/>
        <p:txBody>
          <a:bodyPr/>
          <a:lstStyle/>
          <a:p>
            <a:r>
              <a:rPr lang="en-US" sz="2400" dirty="0"/>
              <a:t>Streamflow Trends</a:t>
            </a:r>
          </a:p>
        </p:txBody>
      </p:sp>
      <p:sp>
        <p:nvSpPr>
          <p:cNvPr id="3" name="Slide Number Placeholder 2">
            <a:extLst>
              <a:ext uri="{FF2B5EF4-FFF2-40B4-BE49-F238E27FC236}">
                <a16:creationId xmlns:a16="http://schemas.microsoft.com/office/drawing/2014/main" id="{901F4510-1B74-4E70-B7AD-86F3D836977E}"/>
              </a:ext>
            </a:extLst>
          </p:cNvPr>
          <p:cNvSpPr>
            <a:spLocks noGrp="1"/>
          </p:cNvSpPr>
          <p:nvPr>
            <p:ph type="sldNum" sz="quarter" idx="11"/>
          </p:nvPr>
        </p:nvSpPr>
        <p:spPr>
          <a:xfrm>
            <a:off x="11074402" y="228605"/>
            <a:ext cx="969433"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750" kern="1200">
                <a:solidFill>
                  <a:srgbClr val="898989"/>
                </a:solidFill>
                <a:latin typeface="+mn-lt"/>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94574C-E5D2-4987-ADCE-9F4F1F300184}" type="slidenum">
              <a:rPr lang="en-US" smtClean="0"/>
              <a:pPr/>
              <a:t>19</a:t>
            </a:fld>
            <a:endParaRPr lang="en-US"/>
          </a:p>
        </p:txBody>
      </p:sp>
      <p:graphicFrame>
        <p:nvGraphicFramePr>
          <p:cNvPr id="5" name="Chart 4">
            <a:extLst>
              <a:ext uri="{FF2B5EF4-FFF2-40B4-BE49-F238E27FC236}">
                <a16:creationId xmlns:a16="http://schemas.microsoft.com/office/drawing/2014/main" id="{0A5629F0-8D40-4263-8D91-8FDF6AB9DFF6}"/>
              </a:ext>
            </a:extLst>
          </p:cNvPr>
          <p:cNvGraphicFramePr>
            <a:graphicFrameLocks/>
          </p:cNvGraphicFramePr>
          <p:nvPr>
            <p:extLst>
              <p:ext uri="{D42A27DB-BD31-4B8C-83A1-F6EECF244321}">
                <p14:modId xmlns:p14="http://schemas.microsoft.com/office/powerpoint/2010/main" val="3906585994"/>
              </p:ext>
            </p:extLst>
          </p:nvPr>
        </p:nvGraphicFramePr>
        <p:xfrm>
          <a:off x="948366" y="961901"/>
          <a:ext cx="9753600" cy="55664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6310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A9108F-DE71-714F-6D02-FBB7E2390C47}"/>
              </a:ext>
            </a:extLst>
          </p:cNvPr>
          <p:cNvSpPr>
            <a:spLocks noGrp="1"/>
          </p:cNvSpPr>
          <p:nvPr>
            <p:ph type="title"/>
          </p:nvPr>
        </p:nvSpPr>
        <p:spPr/>
        <p:txBody>
          <a:bodyPr/>
          <a:lstStyle/>
          <a:p>
            <a:r>
              <a:rPr lang="en-US" dirty="0"/>
              <a:t>Study partners and federal authority</a:t>
            </a:r>
          </a:p>
        </p:txBody>
      </p:sp>
      <p:sp>
        <p:nvSpPr>
          <p:cNvPr id="7" name="Content Placeholder 6">
            <a:extLst>
              <a:ext uri="{FF2B5EF4-FFF2-40B4-BE49-F238E27FC236}">
                <a16:creationId xmlns:a16="http://schemas.microsoft.com/office/drawing/2014/main" id="{15E74264-C0A8-BB2A-8875-0AF62135C7F6}"/>
              </a:ext>
            </a:extLst>
          </p:cNvPr>
          <p:cNvSpPr>
            <a:spLocks noGrp="1"/>
          </p:cNvSpPr>
          <p:nvPr>
            <p:ph sz="quarter" idx="10"/>
          </p:nvPr>
        </p:nvSpPr>
        <p:spPr/>
        <p:txBody>
          <a:bodyPr/>
          <a:lstStyle/>
          <a:p>
            <a:pPr marL="342900" indent="-342900">
              <a:buFont typeface="Arial" panose="020B0604020202020204" pitchFamily="34" charset="0"/>
              <a:buChar char="•"/>
            </a:pPr>
            <a:r>
              <a:rPr lang="en-US" dirty="0"/>
              <a:t>U.S. Army Corps of Engineers functions as a technical arm of Congress</a:t>
            </a:r>
          </a:p>
          <a:p>
            <a:pPr marL="342900" indent="-342900">
              <a:buFont typeface="Arial" panose="020B0604020202020204" pitchFamily="34" charset="0"/>
              <a:buChar char="•"/>
            </a:pPr>
            <a:r>
              <a:rPr lang="en-US" dirty="0"/>
              <a:t>Everything the U.S. Army Corps of Engineers does is </a:t>
            </a:r>
            <a:r>
              <a:rPr lang="en-US" u="sng" dirty="0"/>
              <a:t>authorized </a:t>
            </a:r>
            <a:r>
              <a:rPr lang="en-US" dirty="0"/>
              <a:t>and </a:t>
            </a:r>
            <a:r>
              <a:rPr lang="en-US" u="sng" dirty="0"/>
              <a:t>appropriated</a:t>
            </a:r>
            <a:r>
              <a:rPr lang="en-US" dirty="0"/>
              <a:t> through legislation</a:t>
            </a:r>
          </a:p>
          <a:p>
            <a:pPr marL="342900" indent="-342900">
              <a:buFont typeface="Arial" panose="020B0604020202020204" pitchFamily="34" charset="0"/>
              <a:buChar char="•"/>
            </a:pPr>
            <a:r>
              <a:rPr lang="en-US" dirty="0"/>
              <a:t>Recurring authorizations exist to partner with local tribes, communities, municipalities to provide Federal assistance.</a:t>
            </a:r>
          </a:p>
          <a:p>
            <a:pPr marL="342900" indent="-342900">
              <a:buFont typeface="Arial" panose="020B0604020202020204" pitchFamily="34" charset="0"/>
              <a:buChar char="•"/>
            </a:pPr>
            <a:r>
              <a:rPr lang="en-US" dirty="0"/>
              <a:t>Partnership with the Cherokee Nation through the recurring “Planning Assistance to State” authority to:</a:t>
            </a:r>
          </a:p>
          <a:p>
            <a:pPr marL="569913" lvl="1" indent="-342900">
              <a:buFont typeface="Arial" panose="020B0604020202020204" pitchFamily="34" charset="0"/>
              <a:buChar char="•"/>
            </a:pPr>
            <a:r>
              <a:rPr lang="en-US" dirty="0"/>
              <a:t>Identify the major contributing factors to increased water levels in the Illinois River Basin</a:t>
            </a:r>
          </a:p>
          <a:p>
            <a:pPr marL="569913" lvl="1" indent="-342900">
              <a:buFont typeface="Arial" panose="020B0604020202020204" pitchFamily="34" charset="0"/>
              <a:buChar char="•"/>
            </a:pPr>
            <a:r>
              <a:rPr lang="en-US"/>
              <a:t>Evaluate </a:t>
            </a:r>
            <a:r>
              <a:rPr lang="en-US" dirty="0"/>
              <a:t>suggestions to decrease the frequency and magnitude of flooding</a:t>
            </a:r>
          </a:p>
          <a:p>
            <a:pPr marL="569913" lvl="1" indent="-342900">
              <a:buFont typeface="Arial" panose="020B0604020202020204" pitchFamily="34" charset="0"/>
              <a:buChar char="•"/>
            </a:pPr>
            <a:r>
              <a:rPr lang="en-US" dirty="0"/>
              <a:t>Supply data, models, information to assist in the communication of and understanding of flood risk for more localized planning entities to leverage.</a:t>
            </a:r>
          </a:p>
          <a:p>
            <a:pPr marL="569913" lvl="1" indent="-342900">
              <a:buFont typeface="Arial" panose="020B0604020202020204" pitchFamily="34" charset="0"/>
              <a:buChar char="•"/>
            </a:pPr>
            <a:r>
              <a:rPr lang="en-US"/>
              <a:t>The </a:t>
            </a:r>
            <a:r>
              <a:rPr lang="en-US" dirty="0"/>
              <a:t>study focuses on investigating data looking to the future and NOT full forensics on the past (circa 1990 to present)</a:t>
            </a:r>
          </a:p>
          <a:p>
            <a:pPr marL="569913" lvl="1" indent="-342900">
              <a:buFont typeface="Arial" panose="020B0604020202020204" pitchFamily="34" charset="0"/>
              <a:buChar char="•"/>
            </a:pPr>
            <a:r>
              <a:rPr lang="en-US" dirty="0"/>
              <a:t>The study was conducted at a broad watershed level (not individual parcels) to provide a deeper understanding of conditions and to generate consistent datasets for use in planning by local level </a:t>
            </a:r>
            <a:r>
              <a:rPr lang="en-US"/>
              <a:t>authorities.</a:t>
            </a:r>
          </a:p>
          <a:p>
            <a:pPr marL="569913" lvl="1" indent="-342900">
              <a:buFont typeface="Arial" panose="020B0604020202020204" pitchFamily="34" charset="0"/>
              <a:buChar char="•"/>
            </a:pPr>
            <a:r>
              <a:rPr lang="en-US" b="1"/>
              <a:t>Corps of Engineers </a:t>
            </a:r>
            <a:r>
              <a:rPr lang="en-US" b="1" u="sng"/>
              <a:t>is NOT building dams or anything in the Illinois River Watershed.</a:t>
            </a:r>
            <a:endParaRPr lang="en-US" b="1" u="sng" dirty="0"/>
          </a:p>
          <a:p>
            <a:pPr marL="569913" lvl="1"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401544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type="wd">
                                    <p:tmAbs val="500"/>
                                  </p:iterate>
                                  <p:childTnLst>
                                    <p:set>
                                      <p:cBhvr>
                                        <p:cTn id="4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4414E-3FCF-4D67-AD97-54140EBC54C9}"/>
              </a:ext>
            </a:extLst>
          </p:cNvPr>
          <p:cNvSpPr>
            <a:spLocks noGrp="1"/>
          </p:cNvSpPr>
          <p:nvPr>
            <p:ph type="title"/>
          </p:nvPr>
        </p:nvSpPr>
        <p:spPr/>
        <p:txBody>
          <a:bodyPr/>
          <a:lstStyle/>
          <a:p>
            <a:r>
              <a:rPr lang="en-US" sz="2400" dirty="0"/>
              <a:t>Streamflow Trends</a:t>
            </a:r>
          </a:p>
        </p:txBody>
      </p:sp>
      <p:sp>
        <p:nvSpPr>
          <p:cNvPr id="3" name="Slide Number Placeholder 2">
            <a:extLst>
              <a:ext uri="{FF2B5EF4-FFF2-40B4-BE49-F238E27FC236}">
                <a16:creationId xmlns:a16="http://schemas.microsoft.com/office/drawing/2014/main" id="{B8EB0245-E8A6-4E7F-A846-7E76B15B3FED}"/>
              </a:ext>
            </a:extLst>
          </p:cNvPr>
          <p:cNvSpPr>
            <a:spLocks noGrp="1"/>
          </p:cNvSpPr>
          <p:nvPr>
            <p:ph type="sldNum" sz="quarter" idx="11"/>
          </p:nvPr>
        </p:nvSpPr>
        <p:spPr>
          <a:xfrm>
            <a:off x="11074402" y="228605"/>
            <a:ext cx="969433"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750" kern="1200">
                <a:solidFill>
                  <a:srgbClr val="898989"/>
                </a:solidFill>
                <a:latin typeface="+mn-lt"/>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94574C-E5D2-4987-ADCE-9F4F1F300184}" type="slidenum">
              <a:rPr lang="en-US" smtClean="0"/>
              <a:pPr/>
              <a:t>20</a:t>
            </a:fld>
            <a:endParaRPr lang="en-US"/>
          </a:p>
        </p:txBody>
      </p:sp>
      <p:graphicFrame>
        <p:nvGraphicFramePr>
          <p:cNvPr id="5" name="Chart 4">
            <a:extLst>
              <a:ext uri="{FF2B5EF4-FFF2-40B4-BE49-F238E27FC236}">
                <a16:creationId xmlns:a16="http://schemas.microsoft.com/office/drawing/2014/main" id="{FF2C3DDF-E398-4433-BB73-75894B1B3674}"/>
              </a:ext>
            </a:extLst>
          </p:cNvPr>
          <p:cNvGraphicFramePr>
            <a:graphicFrameLocks/>
          </p:cNvGraphicFramePr>
          <p:nvPr/>
        </p:nvGraphicFramePr>
        <p:xfrm>
          <a:off x="1217676" y="1023824"/>
          <a:ext cx="9756648" cy="556869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67270503"/>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FF2C3DDF-E398-4433-BB73-75894B1B3674}"/>
              </a:ext>
            </a:extLst>
          </p:cNvPr>
          <p:cNvGraphicFramePr>
            <a:graphicFrameLocks/>
          </p:cNvGraphicFramePr>
          <p:nvPr/>
        </p:nvGraphicFramePr>
        <p:xfrm>
          <a:off x="1062037" y="1349165"/>
          <a:ext cx="9311481" cy="433593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354414E-3FCF-4D67-AD97-54140EBC54C9}"/>
              </a:ext>
            </a:extLst>
          </p:cNvPr>
          <p:cNvSpPr>
            <a:spLocks noGrp="1"/>
          </p:cNvSpPr>
          <p:nvPr>
            <p:ph type="title"/>
          </p:nvPr>
        </p:nvSpPr>
        <p:spPr/>
        <p:txBody>
          <a:bodyPr/>
          <a:lstStyle/>
          <a:p>
            <a:r>
              <a:rPr lang="en-US" sz="2400" dirty="0"/>
              <a:t>Streamflow Trends</a:t>
            </a:r>
          </a:p>
        </p:txBody>
      </p:sp>
      <p:sp>
        <p:nvSpPr>
          <p:cNvPr id="3" name="Slide Number Placeholder 2">
            <a:extLst>
              <a:ext uri="{FF2B5EF4-FFF2-40B4-BE49-F238E27FC236}">
                <a16:creationId xmlns:a16="http://schemas.microsoft.com/office/drawing/2014/main" id="{B8EB0245-E8A6-4E7F-A846-7E76B15B3FED}"/>
              </a:ext>
            </a:extLst>
          </p:cNvPr>
          <p:cNvSpPr>
            <a:spLocks noGrp="1"/>
          </p:cNvSpPr>
          <p:nvPr>
            <p:ph type="sldNum" sz="quarter" idx="11"/>
          </p:nvPr>
        </p:nvSpPr>
        <p:spPr>
          <a:xfrm>
            <a:off x="11074402" y="228605"/>
            <a:ext cx="969433"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750" kern="1200">
                <a:solidFill>
                  <a:srgbClr val="898989"/>
                </a:solidFill>
                <a:latin typeface="+mn-lt"/>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94574C-E5D2-4987-ADCE-9F4F1F300184}" type="slidenum">
              <a:rPr lang="en-US" smtClean="0"/>
              <a:pPr/>
              <a:t>21</a:t>
            </a:fld>
            <a:endParaRPr lang="en-US"/>
          </a:p>
        </p:txBody>
      </p:sp>
      <p:graphicFrame>
        <p:nvGraphicFramePr>
          <p:cNvPr id="9" name="Chart 8">
            <a:extLst>
              <a:ext uri="{FF2B5EF4-FFF2-40B4-BE49-F238E27FC236}">
                <a16:creationId xmlns:a16="http://schemas.microsoft.com/office/drawing/2014/main" id="{9EAEC604-4CDF-4CA4-A81B-AD0D34C306EA}"/>
              </a:ext>
            </a:extLst>
          </p:cNvPr>
          <p:cNvGraphicFramePr>
            <a:graphicFrameLocks/>
          </p:cNvGraphicFramePr>
          <p:nvPr/>
        </p:nvGraphicFramePr>
        <p:xfrm>
          <a:off x="889314" y="822056"/>
          <a:ext cx="10185088" cy="539014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5989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860866F5-D4EE-CF94-C44F-1DF017F5A81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4333" y="855249"/>
            <a:ext cx="6972300" cy="5577840"/>
          </a:xfrm>
          <a:prstGeom prst="rect">
            <a:avLst/>
          </a:prstGeom>
        </p:spPr>
      </p:pic>
      <p:sp>
        <p:nvSpPr>
          <p:cNvPr id="5" name="Title 1">
            <a:extLst>
              <a:ext uri="{FF2B5EF4-FFF2-40B4-BE49-F238E27FC236}">
                <a16:creationId xmlns:a16="http://schemas.microsoft.com/office/drawing/2014/main" id="{B20861B9-6E00-9320-EFA3-558A624B6A39}"/>
              </a:ext>
            </a:extLst>
          </p:cNvPr>
          <p:cNvSpPr txBox="1">
            <a:spLocks/>
          </p:cNvSpPr>
          <p:nvPr/>
        </p:nvSpPr>
        <p:spPr bwMode="auto">
          <a:xfrm>
            <a:off x="954860" y="49468"/>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r>
              <a:rPr lang="en-US"/>
              <a:t>1% AEP(100-year) Flow Change Over Time</a:t>
            </a:r>
            <a:endParaRPr lang="en-US" dirty="0"/>
          </a:p>
        </p:txBody>
      </p:sp>
      <p:sp>
        <p:nvSpPr>
          <p:cNvPr id="6" name="TextBox 5">
            <a:extLst>
              <a:ext uri="{FF2B5EF4-FFF2-40B4-BE49-F238E27FC236}">
                <a16:creationId xmlns:a16="http://schemas.microsoft.com/office/drawing/2014/main" id="{A8809010-DF42-65E1-C218-C929D0A87116}"/>
              </a:ext>
            </a:extLst>
          </p:cNvPr>
          <p:cNvSpPr txBox="1"/>
          <p:nvPr/>
        </p:nvSpPr>
        <p:spPr>
          <a:xfrm>
            <a:off x="2970473" y="917932"/>
            <a:ext cx="3820291" cy="369332"/>
          </a:xfrm>
          <a:prstGeom prst="rect">
            <a:avLst/>
          </a:prstGeom>
          <a:noFill/>
        </p:spPr>
        <p:txBody>
          <a:bodyPr wrap="square" rtlCol="0">
            <a:spAutoFit/>
          </a:bodyPr>
          <a:lstStyle/>
          <a:p>
            <a:r>
              <a:rPr lang="en-US" sz="1800" dirty="0"/>
              <a:t>Osage Creek near Elm Springs, AR</a:t>
            </a:r>
          </a:p>
        </p:txBody>
      </p:sp>
      <p:grpSp>
        <p:nvGrpSpPr>
          <p:cNvPr id="21" name="Group 20">
            <a:extLst>
              <a:ext uri="{FF2B5EF4-FFF2-40B4-BE49-F238E27FC236}">
                <a16:creationId xmlns:a16="http://schemas.microsoft.com/office/drawing/2014/main" id="{2A27CA32-8F1A-3B35-A77C-95F149656FE5}"/>
              </a:ext>
            </a:extLst>
          </p:cNvPr>
          <p:cNvGrpSpPr/>
          <p:nvPr/>
        </p:nvGrpSpPr>
        <p:grpSpPr>
          <a:xfrm>
            <a:off x="2853182" y="2108056"/>
            <a:ext cx="6300970" cy="2798749"/>
            <a:chOff x="2853182" y="2108056"/>
            <a:chExt cx="6300970" cy="2798749"/>
          </a:xfrm>
        </p:grpSpPr>
        <p:grpSp>
          <p:nvGrpSpPr>
            <p:cNvPr id="17" name="Group 16">
              <a:extLst>
                <a:ext uri="{FF2B5EF4-FFF2-40B4-BE49-F238E27FC236}">
                  <a16:creationId xmlns:a16="http://schemas.microsoft.com/office/drawing/2014/main" id="{9BF544E3-7F8D-4032-A4C5-0EFB830FD907}"/>
                </a:ext>
              </a:extLst>
            </p:cNvPr>
            <p:cNvGrpSpPr/>
            <p:nvPr/>
          </p:nvGrpSpPr>
          <p:grpSpPr>
            <a:xfrm>
              <a:off x="2853182" y="2108056"/>
              <a:ext cx="6300970" cy="2798749"/>
              <a:chOff x="2853182" y="2108056"/>
              <a:chExt cx="6300970" cy="2798749"/>
            </a:xfrm>
          </p:grpSpPr>
          <p:grpSp>
            <p:nvGrpSpPr>
              <p:cNvPr id="10" name="Group 9">
                <a:extLst>
                  <a:ext uri="{FF2B5EF4-FFF2-40B4-BE49-F238E27FC236}">
                    <a16:creationId xmlns:a16="http://schemas.microsoft.com/office/drawing/2014/main" id="{CA199942-8E35-E248-89B6-D8A8944AA3BB}"/>
                  </a:ext>
                </a:extLst>
              </p:cNvPr>
              <p:cNvGrpSpPr/>
              <p:nvPr/>
            </p:nvGrpSpPr>
            <p:grpSpPr>
              <a:xfrm>
                <a:off x="3835804" y="2108056"/>
                <a:ext cx="5318348" cy="2377440"/>
                <a:chOff x="3342364" y="2117399"/>
                <a:chExt cx="5318348" cy="2377440"/>
              </a:xfrm>
            </p:grpSpPr>
            <p:pic>
              <p:nvPicPr>
                <p:cNvPr id="7" name="Picture 6" descr="Chart, histogram&#10;&#10;Description automatically generated">
                  <a:extLst>
                    <a:ext uri="{FF2B5EF4-FFF2-40B4-BE49-F238E27FC236}">
                      <a16:creationId xmlns:a16="http://schemas.microsoft.com/office/drawing/2014/main" id="{1CAE25CE-29CD-D220-F59E-5EA987623ECA}"/>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7962" t="72743" r="1368" b="10118"/>
                <a:stretch/>
              </p:blipFill>
              <p:spPr>
                <a:xfrm>
                  <a:off x="3342365" y="2117399"/>
                  <a:ext cx="5318347" cy="2377440"/>
                </a:xfrm>
                <a:prstGeom prst="rect">
                  <a:avLst/>
                </a:prstGeom>
              </p:spPr>
            </p:pic>
            <p:sp>
              <p:nvSpPr>
                <p:cNvPr id="9" name="Rectangle 8">
                  <a:extLst>
                    <a:ext uri="{FF2B5EF4-FFF2-40B4-BE49-F238E27FC236}">
                      <a16:creationId xmlns:a16="http://schemas.microsoft.com/office/drawing/2014/main" id="{D27ECD30-D480-5060-F146-5EBE76D1098C}"/>
                    </a:ext>
                  </a:extLst>
                </p:cNvPr>
                <p:cNvSpPr/>
                <p:nvPr/>
              </p:nvSpPr>
              <p:spPr>
                <a:xfrm>
                  <a:off x="3342364" y="2117399"/>
                  <a:ext cx="5318347" cy="2377440"/>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bg1">
                          <a:lumMod val="75000"/>
                        </a:schemeClr>
                      </a:solidFill>
                    </a:ln>
                    <a:noFill/>
                  </a:endParaRPr>
                </a:p>
              </p:txBody>
            </p:sp>
          </p:grpSp>
          <p:sp>
            <p:nvSpPr>
              <p:cNvPr id="11" name="TextBox 10">
                <a:extLst>
                  <a:ext uri="{FF2B5EF4-FFF2-40B4-BE49-F238E27FC236}">
                    <a16:creationId xmlns:a16="http://schemas.microsoft.com/office/drawing/2014/main" id="{786687B0-26B0-0535-7ED6-ADC564C087CA}"/>
                  </a:ext>
                </a:extLst>
              </p:cNvPr>
              <p:cNvSpPr txBox="1"/>
              <p:nvPr/>
            </p:nvSpPr>
            <p:spPr>
              <a:xfrm rot="18983442">
                <a:off x="3898950" y="4568250"/>
                <a:ext cx="639919" cy="338554"/>
              </a:xfrm>
              <a:prstGeom prst="rect">
                <a:avLst/>
              </a:prstGeom>
              <a:noFill/>
            </p:spPr>
            <p:txBody>
              <a:bodyPr wrap="none" rtlCol="0">
                <a:spAutoFit/>
              </a:bodyPr>
              <a:lstStyle/>
              <a:p>
                <a:r>
                  <a:rPr lang="en-US" sz="1600" dirty="0">
                    <a:solidFill>
                      <a:schemeClr val="bg1">
                        <a:lumMod val="75000"/>
                      </a:schemeClr>
                    </a:solidFill>
                  </a:rPr>
                  <a:t>2000</a:t>
                </a:r>
              </a:p>
            </p:txBody>
          </p:sp>
          <p:sp>
            <p:nvSpPr>
              <p:cNvPr id="12" name="TextBox 11">
                <a:extLst>
                  <a:ext uri="{FF2B5EF4-FFF2-40B4-BE49-F238E27FC236}">
                    <a16:creationId xmlns:a16="http://schemas.microsoft.com/office/drawing/2014/main" id="{03F492A2-C13D-42CA-ACA7-F54F00A79FDA}"/>
                  </a:ext>
                </a:extLst>
              </p:cNvPr>
              <p:cNvSpPr txBox="1"/>
              <p:nvPr/>
            </p:nvSpPr>
            <p:spPr>
              <a:xfrm rot="18983442">
                <a:off x="7754232" y="4557171"/>
                <a:ext cx="639919" cy="338554"/>
              </a:xfrm>
              <a:prstGeom prst="rect">
                <a:avLst/>
              </a:prstGeom>
              <a:noFill/>
            </p:spPr>
            <p:txBody>
              <a:bodyPr wrap="none" rtlCol="0">
                <a:spAutoFit/>
              </a:bodyPr>
              <a:lstStyle/>
              <a:p>
                <a:r>
                  <a:rPr lang="en-US" sz="1600" dirty="0">
                    <a:solidFill>
                      <a:schemeClr val="bg1">
                        <a:lumMod val="75000"/>
                      </a:schemeClr>
                    </a:solidFill>
                  </a:rPr>
                  <a:t>2020</a:t>
                </a:r>
              </a:p>
            </p:txBody>
          </p:sp>
          <p:sp>
            <p:nvSpPr>
              <p:cNvPr id="13" name="TextBox 12">
                <a:extLst>
                  <a:ext uri="{FF2B5EF4-FFF2-40B4-BE49-F238E27FC236}">
                    <a16:creationId xmlns:a16="http://schemas.microsoft.com/office/drawing/2014/main" id="{81A17CFD-3763-3173-59E6-F26ED058098A}"/>
                  </a:ext>
                </a:extLst>
              </p:cNvPr>
              <p:cNvSpPr txBox="1"/>
              <p:nvPr/>
            </p:nvSpPr>
            <p:spPr>
              <a:xfrm rot="18983442">
                <a:off x="5826591" y="4568251"/>
                <a:ext cx="639919" cy="338554"/>
              </a:xfrm>
              <a:prstGeom prst="rect">
                <a:avLst/>
              </a:prstGeom>
              <a:noFill/>
            </p:spPr>
            <p:txBody>
              <a:bodyPr wrap="none" rtlCol="0">
                <a:spAutoFit/>
              </a:bodyPr>
              <a:lstStyle/>
              <a:p>
                <a:r>
                  <a:rPr lang="en-US" sz="1600" dirty="0">
                    <a:solidFill>
                      <a:schemeClr val="bg1">
                        <a:lumMod val="75000"/>
                      </a:schemeClr>
                    </a:solidFill>
                  </a:rPr>
                  <a:t>2010</a:t>
                </a:r>
              </a:p>
            </p:txBody>
          </p:sp>
          <p:sp>
            <p:nvSpPr>
              <p:cNvPr id="14" name="TextBox 13">
                <a:extLst>
                  <a:ext uri="{FF2B5EF4-FFF2-40B4-BE49-F238E27FC236}">
                    <a16:creationId xmlns:a16="http://schemas.microsoft.com/office/drawing/2014/main" id="{27B55D8F-7EE3-5714-36F3-E1C2F45DE372}"/>
                  </a:ext>
                </a:extLst>
              </p:cNvPr>
              <p:cNvSpPr txBox="1"/>
              <p:nvPr/>
            </p:nvSpPr>
            <p:spPr>
              <a:xfrm>
                <a:off x="3567138" y="3810065"/>
                <a:ext cx="298480" cy="338554"/>
              </a:xfrm>
              <a:prstGeom prst="rect">
                <a:avLst/>
              </a:prstGeom>
              <a:noFill/>
            </p:spPr>
            <p:txBody>
              <a:bodyPr wrap="none" rtlCol="0">
                <a:spAutoFit/>
              </a:bodyPr>
              <a:lstStyle/>
              <a:p>
                <a:r>
                  <a:rPr lang="en-US" sz="1600" dirty="0">
                    <a:solidFill>
                      <a:schemeClr val="bg1">
                        <a:lumMod val="75000"/>
                      </a:schemeClr>
                    </a:solidFill>
                  </a:rPr>
                  <a:t>0</a:t>
                </a:r>
              </a:p>
            </p:txBody>
          </p:sp>
          <p:sp>
            <p:nvSpPr>
              <p:cNvPr id="15" name="TextBox 14">
                <a:extLst>
                  <a:ext uri="{FF2B5EF4-FFF2-40B4-BE49-F238E27FC236}">
                    <a16:creationId xmlns:a16="http://schemas.microsoft.com/office/drawing/2014/main" id="{A5E5E298-1D58-B89E-D18F-F0DA16549560}"/>
                  </a:ext>
                </a:extLst>
              </p:cNvPr>
              <p:cNvSpPr txBox="1"/>
              <p:nvPr/>
            </p:nvSpPr>
            <p:spPr>
              <a:xfrm>
                <a:off x="2974393" y="2219118"/>
                <a:ext cx="941831" cy="338554"/>
              </a:xfrm>
              <a:prstGeom prst="rect">
                <a:avLst/>
              </a:prstGeom>
              <a:noFill/>
            </p:spPr>
            <p:txBody>
              <a:bodyPr wrap="square" rtlCol="0">
                <a:spAutoFit/>
              </a:bodyPr>
              <a:lstStyle/>
              <a:p>
                <a:r>
                  <a:rPr lang="en-US" sz="1600" dirty="0">
                    <a:solidFill>
                      <a:schemeClr val="bg1">
                        <a:lumMod val="75000"/>
                      </a:schemeClr>
                    </a:solidFill>
                  </a:rPr>
                  <a:t>125,000</a:t>
                </a:r>
              </a:p>
            </p:txBody>
          </p:sp>
          <p:sp>
            <p:nvSpPr>
              <p:cNvPr id="16" name="TextBox 15">
                <a:extLst>
                  <a:ext uri="{FF2B5EF4-FFF2-40B4-BE49-F238E27FC236}">
                    <a16:creationId xmlns:a16="http://schemas.microsoft.com/office/drawing/2014/main" id="{A0366079-1719-4E63-E980-3A6BC2A7B423}"/>
                  </a:ext>
                </a:extLst>
              </p:cNvPr>
              <p:cNvSpPr txBox="1"/>
              <p:nvPr/>
            </p:nvSpPr>
            <p:spPr>
              <a:xfrm rot="16200000">
                <a:off x="2140006" y="3112110"/>
                <a:ext cx="1795684" cy="369332"/>
              </a:xfrm>
              <a:prstGeom prst="rect">
                <a:avLst/>
              </a:prstGeom>
              <a:noFill/>
            </p:spPr>
            <p:txBody>
              <a:bodyPr wrap="square" rtlCol="0">
                <a:spAutoFit/>
              </a:bodyPr>
              <a:lstStyle/>
              <a:p>
                <a:r>
                  <a:rPr lang="en-US" dirty="0">
                    <a:solidFill>
                      <a:schemeClr val="bg1">
                        <a:lumMod val="50000"/>
                      </a:schemeClr>
                    </a:solidFill>
                  </a:rPr>
                  <a:t>Peak flow (ft</a:t>
                </a:r>
                <a:r>
                  <a:rPr lang="en-US" baseline="30000" dirty="0">
                    <a:solidFill>
                      <a:schemeClr val="bg1">
                        <a:lumMod val="50000"/>
                      </a:schemeClr>
                    </a:solidFill>
                  </a:rPr>
                  <a:t>3</a:t>
                </a:r>
                <a:r>
                  <a:rPr lang="en-US" dirty="0">
                    <a:solidFill>
                      <a:schemeClr val="bg1">
                        <a:lumMod val="50000"/>
                      </a:schemeClr>
                    </a:solidFill>
                  </a:rPr>
                  <a:t>/s)</a:t>
                </a:r>
              </a:p>
            </p:txBody>
          </p:sp>
        </p:grpSp>
        <p:cxnSp>
          <p:nvCxnSpPr>
            <p:cNvPr id="18" name="Straight Connector 17">
              <a:extLst>
                <a:ext uri="{FF2B5EF4-FFF2-40B4-BE49-F238E27FC236}">
                  <a16:creationId xmlns:a16="http://schemas.microsoft.com/office/drawing/2014/main" id="{4E1F423F-FFA8-02C6-0E08-1E448472AD95}"/>
                </a:ext>
              </a:extLst>
            </p:cNvPr>
            <p:cNvCxnSpPr>
              <a:cxnSpLocks/>
            </p:cNvCxnSpPr>
            <p:nvPr/>
          </p:nvCxnSpPr>
          <p:spPr>
            <a:xfrm flipH="1">
              <a:off x="3835804" y="3152960"/>
              <a:ext cx="4867521" cy="0"/>
            </a:xfrm>
            <a:prstGeom prst="line">
              <a:avLst/>
            </a:prstGeom>
            <a:ln w="508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4" name="Straight Arrow Connector 3">
            <a:extLst>
              <a:ext uri="{FF2B5EF4-FFF2-40B4-BE49-F238E27FC236}">
                <a16:creationId xmlns:a16="http://schemas.microsoft.com/office/drawing/2014/main" id="{E2503F49-8A16-4EB3-EB57-2357CF210473}"/>
              </a:ext>
            </a:extLst>
          </p:cNvPr>
          <p:cNvCxnSpPr>
            <a:cxnSpLocks/>
            <a:stCxn id="37" idx="1"/>
          </p:cNvCxnSpPr>
          <p:nvPr/>
        </p:nvCxnSpPr>
        <p:spPr>
          <a:xfrm flipH="1">
            <a:off x="6872316" y="5069703"/>
            <a:ext cx="1715106" cy="560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34FFBAB-D092-1C73-E5F3-B67D84D0E175}"/>
              </a:ext>
            </a:extLst>
          </p:cNvPr>
          <p:cNvCxnSpPr>
            <a:cxnSpLocks/>
          </p:cNvCxnSpPr>
          <p:nvPr/>
        </p:nvCxnSpPr>
        <p:spPr>
          <a:xfrm flipH="1">
            <a:off x="3716378" y="1473679"/>
            <a:ext cx="5103868" cy="391581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6" name="Straight Arrow Connector 25">
            <a:extLst>
              <a:ext uri="{FF2B5EF4-FFF2-40B4-BE49-F238E27FC236}">
                <a16:creationId xmlns:a16="http://schemas.microsoft.com/office/drawing/2014/main" id="{68C086FE-67EA-099B-50B8-171F72DF490C}"/>
              </a:ext>
            </a:extLst>
          </p:cNvPr>
          <p:cNvCxnSpPr>
            <a:cxnSpLocks/>
            <a:stCxn id="30" idx="1"/>
          </p:cNvCxnSpPr>
          <p:nvPr/>
        </p:nvCxnSpPr>
        <p:spPr>
          <a:xfrm flipH="1">
            <a:off x="4334564" y="3152958"/>
            <a:ext cx="4957271" cy="203779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29" name="TextBox 28">
            <a:extLst>
              <a:ext uri="{FF2B5EF4-FFF2-40B4-BE49-F238E27FC236}">
                <a16:creationId xmlns:a16="http://schemas.microsoft.com/office/drawing/2014/main" id="{0C8AAB8A-429A-4079-6DDA-2D8E6179383F}"/>
              </a:ext>
            </a:extLst>
          </p:cNvPr>
          <p:cNvSpPr txBox="1"/>
          <p:nvPr/>
        </p:nvSpPr>
        <p:spPr>
          <a:xfrm>
            <a:off x="8820246" y="1268651"/>
            <a:ext cx="2793685" cy="369332"/>
          </a:xfrm>
          <a:prstGeom prst="rect">
            <a:avLst/>
          </a:prstGeom>
          <a:noFill/>
          <a:ln>
            <a:solidFill>
              <a:schemeClr val="accent6"/>
            </a:solidFill>
          </a:ln>
        </p:spPr>
        <p:txBody>
          <a:bodyPr wrap="square" rtlCol="0">
            <a:spAutoFit/>
          </a:bodyPr>
          <a:lstStyle/>
          <a:p>
            <a:r>
              <a:rPr lang="en-US" dirty="0">
                <a:solidFill>
                  <a:srgbClr val="FF0000"/>
                </a:solidFill>
              </a:rPr>
              <a:t>Computed 1% AEP Flow</a:t>
            </a:r>
          </a:p>
        </p:txBody>
      </p:sp>
      <p:sp>
        <p:nvSpPr>
          <p:cNvPr id="30" name="TextBox 29">
            <a:extLst>
              <a:ext uri="{FF2B5EF4-FFF2-40B4-BE49-F238E27FC236}">
                <a16:creationId xmlns:a16="http://schemas.microsoft.com/office/drawing/2014/main" id="{890CDDF1-979B-0D42-F034-17BA9626FEDD}"/>
              </a:ext>
            </a:extLst>
          </p:cNvPr>
          <p:cNvSpPr txBox="1"/>
          <p:nvPr/>
        </p:nvSpPr>
        <p:spPr>
          <a:xfrm>
            <a:off x="9291835" y="2968292"/>
            <a:ext cx="2793685" cy="369332"/>
          </a:xfrm>
          <a:prstGeom prst="rect">
            <a:avLst/>
          </a:prstGeom>
          <a:noFill/>
          <a:ln>
            <a:solidFill>
              <a:srgbClr val="0070C0"/>
            </a:solidFill>
          </a:ln>
        </p:spPr>
        <p:txBody>
          <a:bodyPr wrap="square" rtlCol="0">
            <a:spAutoFit/>
          </a:bodyPr>
          <a:lstStyle/>
          <a:p>
            <a:r>
              <a:rPr lang="en-US" dirty="0">
                <a:solidFill>
                  <a:srgbClr val="0070C0"/>
                </a:solidFill>
              </a:rPr>
              <a:t>Confidence Limits</a:t>
            </a:r>
          </a:p>
        </p:txBody>
      </p:sp>
      <p:cxnSp>
        <p:nvCxnSpPr>
          <p:cNvPr id="33" name="Straight Arrow Connector 32">
            <a:extLst>
              <a:ext uri="{FF2B5EF4-FFF2-40B4-BE49-F238E27FC236}">
                <a16:creationId xmlns:a16="http://schemas.microsoft.com/office/drawing/2014/main" id="{0965A5E1-823B-14DB-080D-EF0E221D8295}"/>
              </a:ext>
            </a:extLst>
          </p:cNvPr>
          <p:cNvCxnSpPr>
            <a:cxnSpLocks/>
            <a:stCxn id="30" idx="1"/>
          </p:cNvCxnSpPr>
          <p:nvPr/>
        </p:nvCxnSpPr>
        <p:spPr>
          <a:xfrm flipH="1">
            <a:off x="4483804" y="3152958"/>
            <a:ext cx="4808031" cy="242007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37" name="TextBox 36">
            <a:extLst>
              <a:ext uri="{FF2B5EF4-FFF2-40B4-BE49-F238E27FC236}">
                <a16:creationId xmlns:a16="http://schemas.microsoft.com/office/drawing/2014/main" id="{B3761E0E-579D-C18E-38E0-5A17A9D8CB80}"/>
              </a:ext>
            </a:extLst>
          </p:cNvPr>
          <p:cNvSpPr txBox="1"/>
          <p:nvPr/>
        </p:nvSpPr>
        <p:spPr>
          <a:xfrm>
            <a:off x="8587422" y="4885037"/>
            <a:ext cx="3383862" cy="369332"/>
          </a:xfrm>
          <a:prstGeom prst="rect">
            <a:avLst/>
          </a:prstGeom>
          <a:noFill/>
          <a:ln>
            <a:solidFill>
              <a:schemeClr val="bg1"/>
            </a:solidFill>
          </a:ln>
        </p:spPr>
        <p:txBody>
          <a:bodyPr wrap="square" rtlCol="0">
            <a:spAutoFit/>
          </a:bodyPr>
          <a:lstStyle/>
          <a:p>
            <a:r>
              <a:rPr lang="en-US" dirty="0">
                <a:solidFill>
                  <a:schemeClr val="bg1"/>
                </a:solidFill>
              </a:rPr>
              <a:t>Observed Annual Peak Flows</a:t>
            </a:r>
          </a:p>
        </p:txBody>
      </p:sp>
      <p:cxnSp>
        <p:nvCxnSpPr>
          <p:cNvPr id="43" name="Straight Arrow Connector 42">
            <a:extLst>
              <a:ext uri="{FF2B5EF4-FFF2-40B4-BE49-F238E27FC236}">
                <a16:creationId xmlns:a16="http://schemas.microsoft.com/office/drawing/2014/main" id="{6BD63511-D206-75FB-7659-320304B11BD0}"/>
              </a:ext>
            </a:extLst>
          </p:cNvPr>
          <p:cNvCxnSpPr>
            <a:cxnSpLocks/>
            <a:stCxn id="48" idx="2"/>
          </p:cNvCxnSpPr>
          <p:nvPr/>
        </p:nvCxnSpPr>
        <p:spPr>
          <a:xfrm>
            <a:off x="4167352" y="1637983"/>
            <a:ext cx="1630772" cy="1514975"/>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48" name="TextBox 47">
            <a:extLst>
              <a:ext uri="{FF2B5EF4-FFF2-40B4-BE49-F238E27FC236}">
                <a16:creationId xmlns:a16="http://schemas.microsoft.com/office/drawing/2014/main" id="{78E118A0-EAC5-DE5D-EAD8-D027004D85B9}"/>
              </a:ext>
            </a:extLst>
          </p:cNvPr>
          <p:cNvSpPr txBox="1"/>
          <p:nvPr/>
        </p:nvSpPr>
        <p:spPr>
          <a:xfrm>
            <a:off x="2711669" y="1268651"/>
            <a:ext cx="2911365" cy="369332"/>
          </a:xfrm>
          <a:prstGeom prst="rect">
            <a:avLst/>
          </a:prstGeom>
          <a:noFill/>
          <a:ln>
            <a:solidFill>
              <a:schemeClr val="accent6"/>
            </a:solidFill>
          </a:ln>
        </p:spPr>
        <p:txBody>
          <a:bodyPr wrap="square" rtlCol="0">
            <a:spAutoFit/>
          </a:bodyPr>
          <a:lstStyle/>
          <a:p>
            <a:r>
              <a:rPr lang="en-US" dirty="0">
                <a:solidFill>
                  <a:schemeClr val="accent6"/>
                </a:solidFill>
              </a:rPr>
              <a:t>Current 1% AEP Estimate</a:t>
            </a:r>
          </a:p>
        </p:txBody>
      </p:sp>
    </p:spTree>
    <p:extLst>
      <p:ext uri="{BB962C8B-B14F-4D97-AF65-F5344CB8AC3E}">
        <p14:creationId xmlns:p14="http://schemas.microsoft.com/office/powerpoint/2010/main" val="107043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7"/>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9"/>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4"/>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0"/>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6"/>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3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nodeType="clickEffect">
                                  <p:stCondLst>
                                    <p:cond delay="0"/>
                                  </p:stCondLst>
                                  <p:childTnLst>
                                    <p:anim calcmode="lin" valueType="num">
                                      <p:cBhvr>
                                        <p:cTn id="42" dur="500"/>
                                        <p:tgtEl>
                                          <p:spTgt spid="3"/>
                                        </p:tgtEl>
                                        <p:attrNameLst>
                                          <p:attrName>ppt_w</p:attrName>
                                        </p:attrNameLst>
                                      </p:cBhvr>
                                      <p:tavLst>
                                        <p:tav tm="0">
                                          <p:val>
                                            <p:strVal val="ppt_w"/>
                                          </p:val>
                                        </p:tav>
                                        <p:tav tm="100000">
                                          <p:val>
                                            <p:fltVal val="0"/>
                                          </p:val>
                                        </p:tav>
                                      </p:tavLst>
                                    </p:anim>
                                    <p:anim calcmode="lin" valueType="num">
                                      <p:cBhvr>
                                        <p:cTn id="43" dur="500"/>
                                        <p:tgtEl>
                                          <p:spTgt spid="3"/>
                                        </p:tgtEl>
                                        <p:attrNameLst>
                                          <p:attrName>ppt_h</p:attrName>
                                        </p:attrNameLst>
                                      </p:cBhvr>
                                      <p:tavLst>
                                        <p:tav tm="0">
                                          <p:val>
                                            <p:strVal val="ppt_h"/>
                                          </p:val>
                                        </p:tav>
                                        <p:tav tm="100000">
                                          <p:val>
                                            <p:fltVal val="0"/>
                                          </p:val>
                                        </p:tav>
                                      </p:tavLst>
                                    </p:anim>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cTn>
                              </p:par>
                              <p:par>
                                <p:cTn id="46" presetID="53" presetClass="entr" presetSubtype="16"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500" fill="hold"/>
                                        <p:tgtEl>
                                          <p:spTgt spid="21"/>
                                        </p:tgtEl>
                                        <p:attrNameLst>
                                          <p:attrName>ppt_w</p:attrName>
                                        </p:attrNameLst>
                                      </p:cBhvr>
                                      <p:tavLst>
                                        <p:tav tm="0">
                                          <p:val>
                                            <p:fltVal val="0"/>
                                          </p:val>
                                        </p:tav>
                                        <p:tav tm="100000">
                                          <p:val>
                                            <p:strVal val="#ppt_w"/>
                                          </p:val>
                                        </p:tav>
                                      </p:tavLst>
                                    </p:anim>
                                    <p:anim calcmode="lin" valueType="num">
                                      <p:cBhvr>
                                        <p:cTn id="49" dur="500" fill="hold"/>
                                        <p:tgtEl>
                                          <p:spTgt spid="21"/>
                                        </p:tgtEl>
                                        <p:attrNameLst>
                                          <p:attrName>ppt_h</p:attrName>
                                        </p:attrNameLst>
                                      </p:cBhvr>
                                      <p:tavLst>
                                        <p:tav tm="0">
                                          <p:val>
                                            <p:fltVal val="0"/>
                                          </p:val>
                                        </p:tav>
                                        <p:tav tm="100000">
                                          <p:val>
                                            <p:strVal val="#ppt_h"/>
                                          </p:val>
                                        </p:tav>
                                      </p:tavLst>
                                    </p:anim>
                                    <p:animEffect transition="in" filter="fade">
                                      <p:cBhvr>
                                        <p:cTn id="50" dur="500"/>
                                        <p:tgtEl>
                                          <p:spTgt spid="21"/>
                                        </p:tgtEl>
                                      </p:cBhvr>
                                    </p:animEffect>
                                  </p:childTnLst>
                                </p:cTn>
                              </p:par>
                              <p:par>
                                <p:cTn id="51" presetID="1" presetClass="entr" presetSubtype="0"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0" grpId="0" animBg="1"/>
      <p:bldP spid="30" grpId="1" animBg="1"/>
      <p:bldP spid="37" grpId="0" animBg="1"/>
      <p:bldP spid="37" grpId="1" animBg="1"/>
      <p:bldP spid="4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C0B91B76-6410-D61E-BBEC-20D50D01458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4451" y="834887"/>
            <a:ext cx="6967835" cy="5574268"/>
          </a:xfrm>
          <a:prstGeom prst="rect">
            <a:avLst/>
          </a:prstGeom>
        </p:spPr>
      </p:pic>
      <p:sp>
        <p:nvSpPr>
          <p:cNvPr id="2" name="Title 1">
            <a:extLst>
              <a:ext uri="{FF2B5EF4-FFF2-40B4-BE49-F238E27FC236}">
                <a16:creationId xmlns:a16="http://schemas.microsoft.com/office/drawing/2014/main" id="{4EEE2C9E-2F27-41DC-8FB3-40D4EBCE20F9}"/>
              </a:ext>
            </a:extLst>
          </p:cNvPr>
          <p:cNvSpPr>
            <a:spLocks noGrp="1"/>
          </p:cNvSpPr>
          <p:nvPr>
            <p:ph type="title"/>
          </p:nvPr>
        </p:nvSpPr>
        <p:spPr>
          <a:xfrm>
            <a:off x="954860" y="49468"/>
            <a:ext cx="10185088" cy="785419"/>
          </a:xfrm>
        </p:spPr>
        <p:txBody>
          <a:bodyPr/>
          <a:lstStyle/>
          <a:p>
            <a:r>
              <a:rPr lang="en-US" sz="3200" dirty="0"/>
              <a:t>1% AEP(100-year) Flow Change Over Time</a:t>
            </a:r>
            <a:endParaRPr lang="en-US" dirty="0"/>
          </a:p>
        </p:txBody>
      </p:sp>
      <p:sp>
        <p:nvSpPr>
          <p:cNvPr id="5" name="Slide Number Placeholder 2">
            <a:extLst>
              <a:ext uri="{FF2B5EF4-FFF2-40B4-BE49-F238E27FC236}">
                <a16:creationId xmlns:a16="http://schemas.microsoft.com/office/drawing/2014/main" id="{5508E108-734B-4D70-AB63-D0B9305F5B1B}"/>
              </a:ext>
            </a:extLst>
          </p:cNvPr>
          <p:cNvSpPr txBox="1">
            <a:spLocks/>
          </p:cNvSpPr>
          <p:nvPr/>
        </p:nvSpPr>
        <p:spPr>
          <a:xfrm>
            <a:off x="11074402" y="228605"/>
            <a:ext cx="969433" cy="365125"/>
          </a:xfrm>
          <a:prstGeom prst="rect">
            <a:avLst/>
          </a:prstGeom>
        </p:spPr>
        <p:txBody>
          <a:bodyPr vert="horz" wrap="square" lIns="91440" tIns="45720" rIns="91440" bIns="45720" numCol="1" rtlCol="0" anchor="ctr" anchorCtr="0" compatLnSpc="1">
            <a:prstTxWarp prst="textNoShape">
              <a:avLst/>
            </a:prstTxWarp>
          </a:bodyPr>
          <a:lstStyle>
            <a:defPPr>
              <a:defRPr lang="en-US"/>
            </a:defPPr>
            <a:lvl1pPr marL="0" algn="r" defTabSz="914400" rtl="0" eaLnBrk="1" latinLnBrk="0" hangingPunct="1">
              <a:defRPr sz="750" kern="1200">
                <a:solidFill>
                  <a:srgbClr val="898989"/>
                </a:solidFill>
                <a:latin typeface="+mn-lt"/>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94574C-E5D2-4987-ADCE-9F4F1F300184}" type="slidenum">
              <a:rPr lang="en-US" smtClean="0"/>
              <a:pPr/>
              <a:t>23</a:t>
            </a:fld>
            <a:endParaRPr lang="en-US"/>
          </a:p>
        </p:txBody>
      </p:sp>
      <p:sp>
        <p:nvSpPr>
          <p:cNvPr id="9" name="TextBox 8">
            <a:extLst>
              <a:ext uri="{FF2B5EF4-FFF2-40B4-BE49-F238E27FC236}">
                <a16:creationId xmlns:a16="http://schemas.microsoft.com/office/drawing/2014/main" id="{0C2EDD2C-8919-443F-BCED-3DF8002351F2}"/>
              </a:ext>
            </a:extLst>
          </p:cNvPr>
          <p:cNvSpPr txBox="1"/>
          <p:nvPr/>
        </p:nvSpPr>
        <p:spPr>
          <a:xfrm>
            <a:off x="2970474" y="917932"/>
            <a:ext cx="3540456" cy="369332"/>
          </a:xfrm>
          <a:prstGeom prst="rect">
            <a:avLst/>
          </a:prstGeom>
          <a:noFill/>
        </p:spPr>
        <p:txBody>
          <a:bodyPr wrap="square" rtlCol="0">
            <a:spAutoFit/>
          </a:bodyPr>
          <a:lstStyle/>
          <a:p>
            <a:r>
              <a:rPr lang="en-US" dirty="0"/>
              <a:t>Illinois River near Tahlequah, OK</a:t>
            </a:r>
          </a:p>
        </p:txBody>
      </p:sp>
      <p:grpSp>
        <p:nvGrpSpPr>
          <p:cNvPr id="28" name="Group 27">
            <a:extLst>
              <a:ext uri="{FF2B5EF4-FFF2-40B4-BE49-F238E27FC236}">
                <a16:creationId xmlns:a16="http://schemas.microsoft.com/office/drawing/2014/main" id="{F7E41C17-0BCE-5271-9994-380002F49031}"/>
              </a:ext>
            </a:extLst>
          </p:cNvPr>
          <p:cNvGrpSpPr/>
          <p:nvPr/>
        </p:nvGrpSpPr>
        <p:grpSpPr>
          <a:xfrm>
            <a:off x="3255465" y="1532985"/>
            <a:ext cx="5681070" cy="4163757"/>
            <a:chOff x="3255465" y="1532985"/>
            <a:chExt cx="5681070" cy="4163757"/>
          </a:xfrm>
        </p:grpSpPr>
        <p:grpSp>
          <p:nvGrpSpPr>
            <p:cNvPr id="25" name="Group 24">
              <a:extLst>
                <a:ext uri="{FF2B5EF4-FFF2-40B4-BE49-F238E27FC236}">
                  <a16:creationId xmlns:a16="http://schemas.microsoft.com/office/drawing/2014/main" id="{0F6ED92C-B7BF-D21B-1078-8937A66B405B}"/>
                </a:ext>
              </a:extLst>
            </p:cNvPr>
            <p:cNvGrpSpPr/>
            <p:nvPr/>
          </p:nvGrpSpPr>
          <p:grpSpPr>
            <a:xfrm>
              <a:off x="3255465" y="1532985"/>
              <a:ext cx="5681070" cy="4163757"/>
              <a:chOff x="6510930" y="1575488"/>
              <a:chExt cx="5681070" cy="4163757"/>
            </a:xfrm>
          </p:grpSpPr>
          <p:grpSp>
            <p:nvGrpSpPr>
              <p:cNvPr id="20" name="Group 19">
                <a:extLst>
                  <a:ext uri="{FF2B5EF4-FFF2-40B4-BE49-F238E27FC236}">
                    <a16:creationId xmlns:a16="http://schemas.microsoft.com/office/drawing/2014/main" id="{2352741A-5DD3-F089-135F-3FF4ED05CBD8}"/>
                  </a:ext>
                </a:extLst>
              </p:cNvPr>
              <p:cNvGrpSpPr/>
              <p:nvPr/>
            </p:nvGrpSpPr>
            <p:grpSpPr>
              <a:xfrm>
                <a:off x="7753006" y="1575488"/>
                <a:ext cx="4438994" cy="4163757"/>
                <a:chOff x="7071360" y="1620306"/>
                <a:chExt cx="4438994" cy="4163757"/>
              </a:xfrm>
            </p:grpSpPr>
            <p:grpSp>
              <p:nvGrpSpPr>
                <p:cNvPr id="16" name="Group 15">
                  <a:extLst>
                    <a:ext uri="{FF2B5EF4-FFF2-40B4-BE49-F238E27FC236}">
                      <a16:creationId xmlns:a16="http://schemas.microsoft.com/office/drawing/2014/main" id="{4ED2AC26-5C66-31FB-4C2B-51429470FC03}"/>
                    </a:ext>
                  </a:extLst>
                </p:cNvPr>
                <p:cNvGrpSpPr/>
                <p:nvPr/>
              </p:nvGrpSpPr>
              <p:grpSpPr>
                <a:xfrm>
                  <a:off x="7071360" y="1620306"/>
                  <a:ext cx="4421794" cy="3756912"/>
                  <a:chOff x="7071360" y="1620306"/>
                  <a:chExt cx="4421794" cy="3756912"/>
                </a:xfrm>
              </p:grpSpPr>
              <p:pic>
                <p:nvPicPr>
                  <p:cNvPr id="3" name="Picture 2" descr="Chart, histogram&#10;&#10;Description automatically generated">
                    <a:extLst>
                      <a:ext uri="{FF2B5EF4-FFF2-40B4-BE49-F238E27FC236}">
                        <a16:creationId xmlns:a16="http://schemas.microsoft.com/office/drawing/2014/main" id="{DC79326C-6BAA-B77D-4F4D-9F2639A76101}"/>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1777" t="60920" r="1105" b="9830"/>
                  <a:stretch/>
                </p:blipFill>
                <p:spPr>
                  <a:xfrm>
                    <a:off x="7139080" y="1620306"/>
                    <a:ext cx="4354074" cy="3756912"/>
                  </a:xfrm>
                  <a:prstGeom prst="rect">
                    <a:avLst/>
                  </a:prstGeom>
                </p:spPr>
              </p:pic>
              <p:sp>
                <p:nvSpPr>
                  <p:cNvPr id="15" name="Rectangle 14">
                    <a:extLst>
                      <a:ext uri="{FF2B5EF4-FFF2-40B4-BE49-F238E27FC236}">
                        <a16:creationId xmlns:a16="http://schemas.microsoft.com/office/drawing/2014/main" id="{C137C3CC-C307-B7A9-F652-5DC143A3BB60}"/>
                      </a:ext>
                    </a:extLst>
                  </p:cNvPr>
                  <p:cNvSpPr/>
                  <p:nvPr/>
                </p:nvSpPr>
                <p:spPr>
                  <a:xfrm>
                    <a:off x="7071360" y="1620306"/>
                    <a:ext cx="4421794" cy="3756912"/>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bg1">
                            <a:lumMod val="75000"/>
                          </a:schemeClr>
                        </a:solidFill>
                      </a:ln>
                      <a:noFill/>
                    </a:endParaRPr>
                  </a:p>
                </p:txBody>
              </p:sp>
            </p:grpSp>
            <p:sp>
              <p:nvSpPr>
                <p:cNvPr id="17" name="TextBox 16">
                  <a:extLst>
                    <a:ext uri="{FF2B5EF4-FFF2-40B4-BE49-F238E27FC236}">
                      <a16:creationId xmlns:a16="http://schemas.microsoft.com/office/drawing/2014/main" id="{A8B45D71-BD36-B12E-0E99-EFB182B8AD03}"/>
                    </a:ext>
                  </a:extLst>
                </p:cNvPr>
                <p:cNvSpPr txBox="1"/>
                <p:nvPr/>
              </p:nvSpPr>
              <p:spPr>
                <a:xfrm rot="18983442">
                  <a:off x="7172326" y="5445509"/>
                  <a:ext cx="639919" cy="338554"/>
                </a:xfrm>
                <a:prstGeom prst="rect">
                  <a:avLst/>
                </a:prstGeom>
                <a:noFill/>
              </p:spPr>
              <p:txBody>
                <a:bodyPr wrap="none" rtlCol="0">
                  <a:spAutoFit/>
                </a:bodyPr>
                <a:lstStyle/>
                <a:p>
                  <a:r>
                    <a:rPr lang="en-US" sz="1600" dirty="0">
                      <a:solidFill>
                        <a:schemeClr val="bg1">
                          <a:lumMod val="75000"/>
                        </a:schemeClr>
                      </a:solidFill>
                    </a:rPr>
                    <a:t>2000</a:t>
                  </a:r>
                </a:p>
              </p:txBody>
            </p:sp>
            <p:sp>
              <p:nvSpPr>
                <p:cNvPr id="18" name="TextBox 17">
                  <a:extLst>
                    <a:ext uri="{FF2B5EF4-FFF2-40B4-BE49-F238E27FC236}">
                      <a16:creationId xmlns:a16="http://schemas.microsoft.com/office/drawing/2014/main" id="{B6EFF77A-9F68-5DD7-03DF-865292695B48}"/>
                    </a:ext>
                  </a:extLst>
                </p:cNvPr>
                <p:cNvSpPr txBox="1"/>
                <p:nvPr/>
              </p:nvSpPr>
              <p:spPr>
                <a:xfrm rot="18983442">
                  <a:off x="10870435" y="5445509"/>
                  <a:ext cx="639919" cy="338554"/>
                </a:xfrm>
                <a:prstGeom prst="rect">
                  <a:avLst/>
                </a:prstGeom>
                <a:noFill/>
              </p:spPr>
              <p:txBody>
                <a:bodyPr wrap="none" rtlCol="0">
                  <a:spAutoFit/>
                </a:bodyPr>
                <a:lstStyle/>
                <a:p>
                  <a:r>
                    <a:rPr lang="en-US" sz="1600" dirty="0">
                      <a:solidFill>
                        <a:schemeClr val="bg1">
                          <a:lumMod val="75000"/>
                        </a:schemeClr>
                      </a:solidFill>
                    </a:rPr>
                    <a:t>2025</a:t>
                  </a:r>
                </a:p>
              </p:txBody>
            </p:sp>
            <p:sp>
              <p:nvSpPr>
                <p:cNvPr id="19" name="TextBox 18">
                  <a:extLst>
                    <a:ext uri="{FF2B5EF4-FFF2-40B4-BE49-F238E27FC236}">
                      <a16:creationId xmlns:a16="http://schemas.microsoft.com/office/drawing/2014/main" id="{0E7F1D82-74DD-6D20-12B3-B5309795B273}"/>
                    </a:ext>
                  </a:extLst>
                </p:cNvPr>
                <p:cNvSpPr txBox="1"/>
                <p:nvPr/>
              </p:nvSpPr>
              <p:spPr>
                <a:xfrm rot="18983442">
                  <a:off x="9021380" y="5445509"/>
                  <a:ext cx="639919" cy="338554"/>
                </a:xfrm>
                <a:prstGeom prst="rect">
                  <a:avLst/>
                </a:prstGeom>
                <a:noFill/>
              </p:spPr>
              <p:txBody>
                <a:bodyPr wrap="none" rtlCol="0">
                  <a:spAutoFit/>
                </a:bodyPr>
                <a:lstStyle/>
                <a:p>
                  <a:r>
                    <a:rPr lang="en-US" sz="1600" dirty="0">
                      <a:solidFill>
                        <a:schemeClr val="bg1">
                          <a:lumMod val="75000"/>
                        </a:schemeClr>
                      </a:solidFill>
                    </a:rPr>
                    <a:t>2012</a:t>
                  </a:r>
                </a:p>
              </p:txBody>
            </p:sp>
          </p:grpSp>
          <p:sp>
            <p:nvSpPr>
              <p:cNvPr id="21" name="TextBox 20">
                <a:extLst>
                  <a:ext uri="{FF2B5EF4-FFF2-40B4-BE49-F238E27FC236}">
                    <a16:creationId xmlns:a16="http://schemas.microsoft.com/office/drawing/2014/main" id="{9EC4D7A2-5238-948F-ECAE-03894640C5CB}"/>
                  </a:ext>
                </a:extLst>
              </p:cNvPr>
              <p:cNvSpPr txBox="1"/>
              <p:nvPr/>
            </p:nvSpPr>
            <p:spPr>
              <a:xfrm>
                <a:off x="7522245" y="4771703"/>
                <a:ext cx="298480" cy="338554"/>
              </a:xfrm>
              <a:prstGeom prst="rect">
                <a:avLst/>
              </a:prstGeom>
              <a:noFill/>
            </p:spPr>
            <p:txBody>
              <a:bodyPr wrap="none" rtlCol="0">
                <a:spAutoFit/>
              </a:bodyPr>
              <a:lstStyle/>
              <a:p>
                <a:r>
                  <a:rPr lang="en-US" sz="1600" dirty="0">
                    <a:solidFill>
                      <a:schemeClr val="bg1">
                        <a:lumMod val="75000"/>
                      </a:schemeClr>
                    </a:solidFill>
                  </a:rPr>
                  <a:t>0</a:t>
                </a:r>
              </a:p>
            </p:txBody>
          </p:sp>
          <p:sp>
            <p:nvSpPr>
              <p:cNvPr id="22" name="TextBox 21">
                <a:extLst>
                  <a:ext uri="{FF2B5EF4-FFF2-40B4-BE49-F238E27FC236}">
                    <a16:creationId xmlns:a16="http://schemas.microsoft.com/office/drawing/2014/main" id="{5E2C2956-3EDD-3BB1-3C97-1392A6DAB4B4}"/>
                  </a:ext>
                </a:extLst>
              </p:cNvPr>
              <p:cNvSpPr txBox="1"/>
              <p:nvPr/>
            </p:nvSpPr>
            <p:spPr>
              <a:xfrm>
                <a:off x="6878894" y="3255423"/>
                <a:ext cx="941831" cy="338554"/>
              </a:xfrm>
              <a:prstGeom prst="rect">
                <a:avLst/>
              </a:prstGeom>
              <a:noFill/>
            </p:spPr>
            <p:txBody>
              <a:bodyPr wrap="square" rtlCol="0">
                <a:spAutoFit/>
              </a:bodyPr>
              <a:lstStyle/>
              <a:p>
                <a:r>
                  <a:rPr lang="en-US" sz="1600" dirty="0">
                    <a:solidFill>
                      <a:schemeClr val="bg1">
                        <a:lumMod val="75000"/>
                      </a:schemeClr>
                    </a:solidFill>
                  </a:rPr>
                  <a:t>100,000</a:t>
                </a:r>
              </a:p>
            </p:txBody>
          </p:sp>
          <p:sp>
            <p:nvSpPr>
              <p:cNvPr id="23" name="TextBox 22">
                <a:extLst>
                  <a:ext uri="{FF2B5EF4-FFF2-40B4-BE49-F238E27FC236}">
                    <a16:creationId xmlns:a16="http://schemas.microsoft.com/office/drawing/2014/main" id="{A4CE24CC-9DF0-AD66-F63D-9B32544C6F1B}"/>
                  </a:ext>
                </a:extLst>
              </p:cNvPr>
              <p:cNvSpPr txBox="1"/>
              <p:nvPr/>
            </p:nvSpPr>
            <p:spPr>
              <a:xfrm>
                <a:off x="6878895" y="1739143"/>
                <a:ext cx="941831" cy="338554"/>
              </a:xfrm>
              <a:prstGeom prst="rect">
                <a:avLst/>
              </a:prstGeom>
              <a:noFill/>
            </p:spPr>
            <p:txBody>
              <a:bodyPr wrap="square" rtlCol="0">
                <a:spAutoFit/>
              </a:bodyPr>
              <a:lstStyle/>
              <a:p>
                <a:r>
                  <a:rPr lang="en-US" sz="1600" dirty="0">
                    <a:solidFill>
                      <a:schemeClr val="bg1">
                        <a:lumMod val="75000"/>
                      </a:schemeClr>
                    </a:solidFill>
                  </a:rPr>
                  <a:t>200,000</a:t>
                </a:r>
              </a:p>
            </p:txBody>
          </p:sp>
          <p:sp>
            <p:nvSpPr>
              <p:cNvPr id="24" name="TextBox 23">
                <a:extLst>
                  <a:ext uri="{FF2B5EF4-FFF2-40B4-BE49-F238E27FC236}">
                    <a16:creationId xmlns:a16="http://schemas.microsoft.com/office/drawing/2014/main" id="{00B2F7EE-942E-CCCE-673A-605A6B2226A2}"/>
                  </a:ext>
                </a:extLst>
              </p:cNvPr>
              <p:cNvSpPr txBox="1"/>
              <p:nvPr/>
            </p:nvSpPr>
            <p:spPr>
              <a:xfrm rot="16200000">
                <a:off x="5797754" y="3070757"/>
                <a:ext cx="1795684" cy="369332"/>
              </a:xfrm>
              <a:prstGeom prst="rect">
                <a:avLst/>
              </a:prstGeom>
              <a:noFill/>
            </p:spPr>
            <p:txBody>
              <a:bodyPr wrap="square" rtlCol="0">
                <a:spAutoFit/>
              </a:bodyPr>
              <a:lstStyle/>
              <a:p>
                <a:r>
                  <a:rPr lang="en-US" dirty="0">
                    <a:solidFill>
                      <a:schemeClr val="bg1">
                        <a:lumMod val="50000"/>
                      </a:schemeClr>
                    </a:solidFill>
                  </a:rPr>
                  <a:t>Peak flow (ft</a:t>
                </a:r>
                <a:r>
                  <a:rPr lang="en-US" baseline="30000" dirty="0">
                    <a:solidFill>
                      <a:schemeClr val="bg1">
                        <a:lumMod val="50000"/>
                      </a:schemeClr>
                    </a:solidFill>
                  </a:rPr>
                  <a:t>3</a:t>
                </a:r>
                <a:r>
                  <a:rPr lang="en-US" dirty="0">
                    <a:solidFill>
                      <a:schemeClr val="bg1">
                        <a:lumMod val="50000"/>
                      </a:schemeClr>
                    </a:solidFill>
                  </a:rPr>
                  <a:t>/s)</a:t>
                </a:r>
              </a:p>
            </p:txBody>
          </p:sp>
        </p:grpSp>
        <p:cxnSp>
          <p:nvCxnSpPr>
            <p:cNvPr id="27" name="Straight Connector 26">
              <a:extLst>
                <a:ext uri="{FF2B5EF4-FFF2-40B4-BE49-F238E27FC236}">
                  <a16:creationId xmlns:a16="http://schemas.microsoft.com/office/drawing/2014/main" id="{3292A8BB-713E-942C-DAEB-2D6D5ADAB5DD}"/>
                </a:ext>
              </a:extLst>
            </p:cNvPr>
            <p:cNvCxnSpPr>
              <a:cxnSpLocks/>
            </p:cNvCxnSpPr>
            <p:nvPr/>
          </p:nvCxnSpPr>
          <p:spPr>
            <a:xfrm flipH="1">
              <a:off x="4565260" y="2811439"/>
              <a:ext cx="3702889" cy="0"/>
            </a:xfrm>
            <a:prstGeom prst="line">
              <a:avLst/>
            </a:prstGeom>
            <a:ln w="508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6" name="Straight Arrow Connector 5">
            <a:extLst>
              <a:ext uri="{FF2B5EF4-FFF2-40B4-BE49-F238E27FC236}">
                <a16:creationId xmlns:a16="http://schemas.microsoft.com/office/drawing/2014/main" id="{EF1A6562-F174-16F0-D624-5E6EE18BA3EF}"/>
              </a:ext>
            </a:extLst>
          </p:cNvPr>
          <p:cNvCxnSpPr>
            <a:cxnSpLocks/>
            <a:stCxn id="12" idx="1"/>
          </p:cNvCxnSpPr>
          <p:nvPr/>
        </p:nvCxnSpPr>
        <p:spPr>
          <a:xfrm flipH="1">
            <a:off x="6327913" y="5069703"/>
            <a:ext cx="2259509" cy="5028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3DA0215-696C-4E64-9722-29017B23FFDE}"/>
              </a:ext>
            </a:extLst>
          </p:cNvPr>
          <p:cNvCxnSpPr>
            <a:cxnSpLocks/>
            <a:stCxn id="10" idx="1"/>
          </p:cNvCxnSpPr>
          <p:nvPr/>
        </p:nvCxnSpPr>
        <p:spPr>
          <a:xfrm flipH="1">
            <a:off x="4399722" y="3152958"/>
            <a:ext cx="4892113" cy="89360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8" name="TextBox 7">
            <a:extLst>
              <a:ext uri="{FF2B5EF4-FFF2-40B4-BE49-F238E27FC236}">
                <a16:creationId xmlns:a16="http://schemas.microsoft.com/office/drawing/2014/main" id="{4AFE1083-47D8-444A-9ADA-B275ED7E1892}"/>
              </a:ext>
            </a:extLst>
          </p:cNvPr>
          <p:cNvSpPr txBox="1"/>
          <p:nvPr/>
        </p:nvSpPr>
        <p:spPr>
          <a:xfrm>
            <a:off x="8965002" y="921828"/>
            <a:ext cx="2793685" cy="369332"/>
          </a:xfrm>
          <a:prstGeom prst="rect">
            <a:avLst/>
          </a:prstGeom>
          <a:noFill/>
          <a:ln>
            <a:solidFill>
              <a:schemeClr val="accent6"/>
            </a:solidFill>
          </a:ln>
        </p:spPr>
        <p:txBody>
          <a:bodyPr wrap="square" rtlCol="0">
            <a:spAutoFit/>
          </a:bodyPr>
          <a:lstStyle/>
          <a:p>
            <a:r>
              <a:rPr lang="en-US" dirty="0">
                <a:solidFill>
                  <a:srgbClr val="FF0000"/>
                </a:solidFill>
              </a:rPr>
              <a:t>Computed 1% AEP Flow</a:t>
            </a:r>
          </a:p>
        </p:txBody>
      </p:sp>
      <p:sp>
        <p:nvSpPr>
          <p:cNvPr id="10" name="TextBox 9">
            <a:extLst>
              <a:ext uri="{FF2B5EF4-FFF2-40B4-BE49-F238E27FC236}">
                <a16:creationId xmlns:a16="http://schemas.microsoft.com/office/drawing/2014/main" id="{19B5F84D-C34F-050E-CBD9-03158D71BB00}"/>
              </a:ext>
            </a:extLst>
          </p:cNvPr>
          <p:cNvSpPr txBox="1"/>
          <p:nvPr/>
        </p:nvSpPr>
        <p:spPr>
          <a:xfrm>
            <a:off x="9291835" y="2968292"/>
            <a:ext cx="2793685" cy="369332"/>
          </a:xfrm>
          <a:prstGeom prst="rect">
            <a:avLst/>
          </a:prstGeom>
          <a:noFill/>
          <a:ln>
            <a:solidFill>
              <a:srgbClr val="0070C0"/>
            </a:solidFill>
          </a:ln>
        </p:spPr>
        <p:txBody>
          <a:bodyPr wrap="square" rtlCol="0">
            <a:spAutoFit/>
          </a:bodyPr>
          <a:lstStyle/>
          <a:p>
            <a:r>
              <a:rPr lang="en-US" dirty="0">
                <a:solidFill>
                  <a:srgbClr val="0070C0"/>
                </a:solidFill>
              </a:rPr>
              <a:t>Confidence Limits</a:t>
            </a:r>
          </a:p>
        </p:txBody>
      </p:sp>
      <p:cxnSp>
        <p:nvCxnSpPr>
          <p:cNvPr id="11" name="Straight Arrow Connector 10">
            <a:extLst>
              <a:ext uri="{FF2B5EF4-FFF2-40B4-BE49-F238E27FC236}">
                <a16:creationId xmlns:a16="http://schemas.microsoft.com/office/drawing/2014/main" id="{08BF9C9A-C7F6-ECFB-D938-34896343BC62}"/>
              </a:ext>
            </a:extLst>
          </p:cNvPr>
          <p:cNvCxnSpPr>
            <a:cxnSpLocks/>
            <a:stCxn id="10" idx="1"/>
            <a:endCxn id="21" idx="2"/>
          </p:cNvCxnSpPr>
          <p:nvPr/>
        </p:nvCxnSpPr>
        <p:spPr>
          <a:xfrm flipH="1">
            <a:off x="4416020" y="3152958"/>
            <a:ext cx="4875815" cy="1914796"/>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2" name="TextBox 11">
            <a:extLst>
              <a:ext uri="{FF2B5EF4-FFF2-40B4-BE49-F238E27FC236}">
                <a16:creationId xmlns:a16="http://schemas.microsoft.com/office/drawing/2014/main" id="{923DDE30-4FC1-54A3-5AC5-B8BA78F731E3}"/>
              </a:ext>
            </a:extLst>
          </p:cNvPr>
          <p:cNvSpPr txBox="1"/>
          <p:nvPr/>
        </p:nvSpPr>
        <p:spPr>
          <a:xfrm>
            <a:off x="8587422" y="4885037"/>
            <a:ext cx="3383862" cy="369332"/>
          </a:xfrm>
          <a:prstGeom prst="rect">
            <a:avLst/>
          </a:prstGeom>
          <a:noFill/>
          <a:ln>
            <a:solidFill>
              <a:schemeClr val="bg1"/>
            </a:solidFill>
          </a:ln>
        </p:spPr>
        <p:txBody>
          <a:bodyPr wrap="square" rtlCol="0">
            <a:spAutoFit/>
          </a:bodyPr>
          <a:lstStyle/>
          <a:p>
            <a:r>
              <a:rPr lang="en-US" dirty="0">
                <a:solidFill>
                  <a:schemeClr val="bg1"/>
                </a:solidFill>
              </a:rPr>
              <a:t>Observed Annual Peak Flows</a:t>
            </a:r>
          </a:p>
        </p:txBody>
      </p:sp>
      <p:cxnSp>
        <p:nvCxnSpPr>
          <p:cNvPr id="13" name="Straight Arrow Connector 12">
            <a:extLst>
              <a:ext uri="{FF2B5EF4-FFF2-40B4-BE49-F238E27FC236}">
                <a16:creationId xmlns:a16="http://schemas.microsoft.com/office/drawing/2014/main" id="{72E1C717-3587-618A-E133-EAA9ECAACBF5}"/>
              </a:ext>
            </a:extLst>
          </p:cNvPr>
          <p:cNvCxnSpPr>
            <a:cxnSpLocks/>
            <a:stCxn id="14" idx="2"/>
          </p:cNvCxnSpPr>
          <p:nvPr/>
        </p:nvCxnSpPr>
        <p:spPr>
          <a:xfrm>
            <a:off x="4167352" y="1637983"/>
            <a:ext cx="1605555" cy="1125095"/>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4" name="TextBox 13">
            <a:extLst>
              <a:ext uri="{FF2B5EF4-FFF2-40B4-BE49-F238E27FC236}">
                <a16:creationId xmlns:a16="http://schemas.microsoft.com/office/drawing/2014/main" id="{D440CD23-4399-425A-FCED-278DABCD6BAA}"/>
              </a:ext>
            </a:extLst>
          </p:cNvPr>
          <p:cNvSpPr txBox="1"/>
          <p:nvPr/>
        </p:nvSpPr>
        <p:spPr>
          <a:xfrm>
            <a:off x="2711669" y="1268651"/>
            <a:ext cx="2911365" cy="369332"/>
          </a:xfrm>
          <a:prstGeom prst="rect">
            <a:avLst/>
          </a:prstGeom>
          <a:noFill/>
          <a:ln>
            <a:solidFill>
              <a:schemeClr val="accent6"/>
            </a:solidFill>
          </a:ln>
        </p:spPr>
        <p:txBody>
          <a:bodyPr wrap="square" rtlCol="0">
            <a:spAutoFit/>
          </a:bodyPr>
          <a:lstStyle/>
          <a:p>
            <a:r>
              <a:rPr lang="en-US" dirty="0">
                <a:solidFill>
                  <a:schemeClr val="accent6"/>
                </a:solidFill>
              </a:rPr>
              <a:t>Current 1% AEP Estimate</a:t>
            </a:r>
          </a:p>
        </p:txBody>
      </p:sp>
      <p:cxnSp>
        <p:nvCxnSpPr>
          <p:cNvPr id="26" name="Straight Arrow Connector 25">
            <a:extLst>
              <a:ext uri="{FF2B5EF4-FFF2-40B4-BE49-F238E27FC236}">
                <a16:creationId xmlns:a16="http://schemas.microsoft.com/office/drawing/2014/main" id="{961C3A6B-03C0-71C6-C088-5FE0875B9380}"/>
              </a:ext>
            </a:extLst>
          </p:cNvPr>
          <p:cNvCxnSpPr>
            <a:cxnSpLocks/>
            <a:stCxn id="8" idx="1"/>
          </p:cNvCxnSpPr>
          <p:nvPr/>
        </p:nvCxnSpPr>
        <p:spPr>
          <a:xfrm flipH="1">
            <a:off x="4707010" y="1106494"/>
            <a:ext cx="4257992" cy="366169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514844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53" presetClass="exit" presetSubtype="32" fill="hold" nodeType="withEffect">
                                  <p:stCondLst>
                                    <p:cond delay="0"/>
                                  </p:stCondLst>
                                  <p:childTnLst>
                                    <p:anim calcmode="lin" valueType="num">
                                      <p:cBhvr>
                                        <p:cTn id="30" dur="500"/>
                                        <p:tgtEl>
                                          <p:spTgt spid="4"/>
                                        </p:tgtEl>
                                        <p:attrNameLst>
                                          <p:attrName>ppt_w</p:attrName>
                                        </p:attrNameLst>
                                      </p:cBhvr>
                                      <p:tavLst>
                                        <p:tav tm="0">
                                          <p:val>
                                            <p:strVal val="ppt_w"/>
                                          </p:val>
                                        </p:tav>
                                        <p:tav tm="100000">
                                          <p:val>
                                            <p:fltVal val="0"/>
                                          </p:val>
                                        </p:tav>
                                      </p:tavLst>
                                    </p:anim>
                                    <p:anim calcmode="lin" valueType="num">
                                      <p:cBhvr>
                                        <p:cTn id="31" dur="500"/>
                                        <p:tgtEl>
                                          <p:spTgt spid="4"/>
                                        </p:tgtEl>
                                        <p:attrNameLst>
                                          <p:attrName>ppt_h</p:attrName>
                                        </p:attrNameLst>
                                      </p:cBhvr>
                                      <p:tavLst>
                                        <p:tav tm="0">
                                          <p:val>
                                            <p:strVal val="ppt_h"/>
                                          </p:val>
                                        </p:tav>
                                        <p:tav tm="100000">
                                          <p:val>
                                            <p:fltVal val="0"/>
                                          </p:val>
                                        </p:tav>
                                      </p:tavLst>
                                    </p:anim>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6"/>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0"/>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7"/>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1"/>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par>
                                <p:cTn id="46" presetID="53" presetClass="entr" presetSubtype="16"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2" grpId="0" animBg="1"/>
      <p:bldP spid="12" grpId="1"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9C09A7-77E6-E628-7536-4313A5A2D10E}"/>
              </a:ext>
            </a:extLst>
          </p:cNvPr>
          <p:cNvSpPr>
            <a:spLocks noGrp="1"/>
          </p:cNvSpPr>
          <p:nvPr>
            <p:ph type="title"/>
          </p:nvPr>
        </p:nvSpPr>
        <p:spPr/>
        <p:txBody>
          <a:bodyPr/>
          <a:lstStyle/>
          <a:p>
            <a:r>
              <a:rPr lang="en-US" dirty="0"/>
              <a:t>scenarios</a:t>
            </a:r>
          </a:p>
        </p:txBody>
      </p:sp>
    </p:spTree>
    <p:extLst>
      <p:ext uri="{BB962C8B-B14F-4D97-AF65-F5344CB8AC3E}">
        <p14:creationId xmlns:p14="http://schemas.microsoft.com/office/powerpoint/2010/main" val="1293569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1B266F-BCA3-2150-BC56-6500C56348E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477" t="3048" r="3406" b="6383"/>
          <a:stretch/>
        </p:blipFill>
        <p:spPr bwMode="auto">
          <a:xfrm>
            <a:off x="4884762" y="809396"/>
            <a:ext cx="6352378" cy="5919623"/>
          </a:xfrm>
          <a:prstGeom prst="rect">
            <a:avLst/>
          </a:prstGeom>
          <a:noFill/>
          <a:ln>
            <a:noFill/>
          </a:ln>
        </p:spPr>
      </p:pic>
      <p:sp>
        <p:nvSpPr>
          <p:cNvPr id="2" name="Title 1">
            <a:extLst>
              <a:ext uri="{FF2B5EF4-FFF2-40B4-BE49-F238E27FC236}">
                <a16:creationId xmlns:a16="http://schemas.microsoft.com/office/drawing/2014/main" id="{4893C2D5-7E03-4461-A6BD-E0807427D33B}"/>
              </a:ext>
            </a:extLst>
          </p:cNvPr>
          <p:cNvSpPr>
            <a:spLocks noGrp="1"/>
          </p:cNvSpPr>
          <p:nvPr>
            <p:ph type="title"/>
          </p:nvPr>
        </p:nvSpPr>
        <p:spPr/>
        <p:txBody>
          <a:bodyPr/>
          <a:lstStyle/>
          <a:p>
            <a:r>
              <a:rPr lang="en-US" dirty="0"/>
              <a:t>Precipitation Scenarios</a:t>
            </a:r>
          </a:p>
        </p:txBody>
      </p:sp>
      <p:graphicFrame>
        <p:nvGraphicFramePr>
          <p:cNvPr id="4" name="Table 4">
            <a:extLst>
              <a:ext uri="{FF2B5EF4-FFF2-40B4-BE49-F238E27FC236}">
                <a16:creationId xmlns:a16="http://schemas.microsoft.com/office/drawing/2014/main" id="{9F525C91-06D4-44E7-99F5-B9045E6A04E8}"/>
              </a:ext>
            </a:extLst>
          </p:cNvPr>
          <p:cNvGraphicFramePr>
            <a:graphicFrameLocks noGrp="1"/>
          </p:cNvGraphicFramePr>
          <p:nvPr>
            <p:ph idx="1"/>
          </p:nvPr>
        </p:nvGraphicFramePr>
        <p:xfrm>
          <a:off x="324947" y="948723"/>
          <a:ext cx="3989836" cy="2407920"/>
        </p:xfrm>
        <a:graphic>
          <a:graphicData uri="http://schemas.openxmlformats.org/drawingml/2006/table">
            <a:tbl>
              <a:tblPr firstRow="1" bandRow="1">
                <a:tableStyleId>{3B4B98B0-60AC-42C2-AFA5-B58CD77FA1E5}</a:tableStyleId>
              </a:tblPr>
              <a:tblGrid>
                <a:gridCol w="1749513">
                  <a:extLst>
                    <a:ext uri="{9D8B030D-6E8A-4147-A177-3AD203B41FA5}">
                      <a16:colId xmlns:a16="http://schemas.microsoft.com/office/drawing/2014/main" val="636629742"/>
                    </a:ext>
                  </a:extLst>
                </a:gridCol>
                <a:gridCol w="2240323">
                  <a:extLst>
                    <a:ext uri="{9D8B030D-6E8A-4147-A177-3AD203B41FA5}">
                      <a16:colId xmlns:a16="http://schemas.microsoft.com/office/drawing/2014/main" val="1867838941"/>
                    </a:ext>
                  </a:extLst>
                </a:gridCol>
              </a:tblGrid>
              <a:tr h="321205">
                <a:tc>
                  <a:txBody>
                    <a:bodyPr/>
                    <a:lstStyle/>
                    <a:p>
                      <a:r>
                        <a:rPr lang="en-US" sz="1600" dirty="0"/>
                        <a:t>Event</a:t>
                      </a:r>
                    </a:p>
                  </a:txBody>
                  <a:tcPr anchor="b"/>
                </a:tc>
                <a:tc>
                  <a:txBody>
                    <a:bodyPr/>
                    <a:lstStyle/>
                    <a:p>
                      <a:r>
                        <a:rPr lang="en-US" sz="1600" dirty="0"/>
                        <a:t>24-Hour Precipitation Amount (inches)</a:t>
                      </a:r>
                    </a:p>
                  </a:txBody>
                  <a:tcPr anchor="b"/>
                </a:tc>
                <a:extLst>
                  <a:ext uri="{0D108BD9-81ED-4DB2-BD59-A6C34878D82A}">
                    <a16:rowId xmlns:a16="http://schemas.microsoft.com/office/drawing/2014/main" val="3650165076"/>
                  </a:ext>
                </a:extLst>
              </a:tr>
              <a:tr h="235205">
                <a:tc>
                  <a:txBody>
                    <a:bodyPr/>
                    <a:lstStyle/>
                    <a:p>
                      <a:r>
                        <a:rPr lang="en-US" sz="1400" dirty="0"/>
                        <a:t>50%AEP (2-year)</a:t>
                      </a:r>
                    </a:p>
                  </a:txBody>
                  <a:tcPr/>
                </a:tc>
                <a:tc>
                  <a:txBody>
                    <a:bodyPr/>
                    <a:lstStyle/>
                    <a:p>
                      <a:pPr algn="r"/>
                      <a:r>
                        <a:rPr lang="en-US" sz="1400" dirty="0"/>
                        <a:t>3.76</a:t>
                      </a:r>
                    </a:p>
                  </a:txBody>
                  <a:tcPr/>
                </a:tc>
                <a:extLst>
                  <a:ext uri="{0D108BD9-81ED-4DB2-BD59-A6C34878D82A}">
                    <a16:rowId xmlns:a16="http://schemas.microsoft.com/office/drawing/2014/main" val="730781490"/>
                  </a:ext>
                </a:extLst>
              </a:tr>
              <a:tr h="235205">
                <a:tc>
                  <a:txBody>
                    <a:bodyPr/>
                    <a:lstStyle/>
                    <a:p>
                      <a:r>
                        <a:rPr lang="en-US" sz="1400" dirty="0"/>
                        <a:t>20%AEP (5-year)</a:t>
                      </a:r>
                    </a:p>
                  </a:txBody>
                  <a:tcPr/>
                </a:tc>
                <a:tc>
                  <a:txBody>
                    <a:bodyPr/>
                    <a:lstStyle/>
                    <a:p>
                      <a:pPr algn="r"/>
                      <a:r>
                        <a:rPr lang="en-US" sz="1400" dirty="0"/>
                        <a:t>4.71</a:t>
                      </a:r>
                    </a:p>
                  </a:txBody>
                  <a:tcPr/>
                </a:tc>
                <a:extLst>
                  <a:ext uri="{0D108BD9-81ED-4DB2-BD59-A6C34878D82A}">
                    <a16:rowId xmlns:a16="http://schemas.microsoft.com/office/drawing/2014/main" val="1208578446"/>
                  </a:ext>
                </a:extLst>
              </a:tr>
              <a:tr h="235205">
                <a:tc>
                  <a:txBody>
                    <a:bodyPr/>
                    <a:lstStyle/>
                    <a:p>
                      <a:r>
                        <a:rPr lang="en-US" sz="1400" dirty="0"/>
                        <a:t>10%AEP (10-year)</a:t>
                      </a:r>
                    </a:p>
                  </a:txBody>
                  <a:tcPr/>
                </a:tc>
                <a:tc>
                  <a:txBody>
                    <a:bodyPr/>
                    <a:lstStyle/>
                    <a:p>
                      <a:pPr algn="r"/>
                      <a:r>
                        <a:rPr lang="en-US" sz="1400" dirty="0"/>
                        <a:t>5.48</a:t>
                      </a:r>
                    </a:p>
                  </a:txBody>
                  <a:tcPr/>
                </a:tc>
                <a:extLst>
                  <a:ext uri="{0D108BD9-81ED-4DB2-BD59-A6C34878D82A}">
                    <a16:rowId xmlns:a16="http://schemas.microsoft.com/office/drawing/2014/main" val="2613336315"/>
                  </a:ext>
                </a:extLst>
              </a:tr>
              <a:tr h="235205">
                <a:tc>
                  <a:txBody>
                    <a:bodyPr/>
                    <a:lstStyle/>
                    <a:p>
                      <a:r>
                        <a:rPr lang="en-US" sz="1400" dirty="0"/>
                        <a:t>4% AEP (25-year)</a:t>
                      </a:r>
                    </a:p>
                  </a:txBody>
                  <a:tcPr/>
                </a:tc>
                <a:tc>
                  <a:txBody>
                    <a:bodyPr/>
                    <a:lstStyle/>
                    <a:p>
                      <a:pPr algn="r"/>
                      <a:r>
                        <a:rPr lang="en-US" sz="1400" dirty="0"/>
                        <a:t>6.57</a:t>
                      </a:r>
                    </a:p>
                  </a:txBody>
                  <a:tcPr/>
                </a:tc>
                <a:extLst>
                  <a:ext uri="{0D108BD9-81ED-4DB2-BD59-A6C34878D82A}">
                    <a16:rowId xmlns:a16="http://schemas.microsoft.com/office/drawing/2014/main" val="142898527"/>
                  </a:ext>
                </a:extLst>
              </a:tr>
              <a:tr h="235205">
                <a:tc>
                  <a:txBody>
                    <a:bodyPr/>
                    <a:lstStyle/>
                    <a:p>
                      <a:r>
                        <a:rPr lang="en-US" sz="1400" dirty="0"/>
                        <a:t>2% AEP (50-year)</a:t>
                      </a:r>
                    </a:p>
                  </a:txBody>
                  <a:tcPr/>
                </a:tc>
                <a:tc>
                  <a:txBody>
                    <a:bodyPr/>
                    <a:lstStyle/>
                    <a:p>
                      <a:pPr algn="r"/>
                      <a:r>
                        <a:rPr lang="en-US" sz="1400" dirty="0"/>
                        <a:t>7.45</a:t>
                      </a:r>
                    </a:p>
                  </a:txBody>
                  <a:tcPr/>
                </a:tc>
                <a:extLst>
                  <a:ext uri="{0D108BD9-81ED-4DB2-BD59-A6C34878D82A}">
                    <a16:rowId xmlns:a16="http://schemas.microsoft.com/office/drawing/2014/main" val="493262785"/>
                  </a:ext>
                </a:extLst>
              </a:tr>
              <a:tr h="235205">
                <a:tc>
                  <a:txBody>
                    <a:bodyPr/>
                    <a:lstStyle/>
                    <a:p>
                      <a:r>
                        <a:rPr lang="en-US" sz="1400" dirty="0"/>
                        <a:t>1% AEP (100-year)</a:t>
                      </a:r>
                    </a:p>
                  </a:txBody>
                  <a:tcPr/>
                </a:tc>
                <a:tc>
                  <a:txBody>
                    <a:bodyPr/>
                    <a:lstStyle/>
                    <a:p>
                      <a:pPr algn="r"/>
                      <a:r>
                        <a:rPr lang="en-US" sz="1400" dirty="0"/>
                        <a:t>8.37</a:t>
                      </a:r>
                    </a:p>
                  </a:txBody>
                  <a:tcPr/>
                </a:tc>
                <a:extLst>
                  <a:ext uri="{0D108BD9-81ED-4DB2-BD59-A6C34878D82A}">
                    <a16:rowId xmlns:a16="http://schemas.microsoft.com/office/drawing/2014/main" val="2934372271"/>
                  </a:ext>
                </a:extLst>
              </a:tr>
            </a:tbl>
          </a:graphicData>
        </a:graphic>
      </p:graphicFrame>
      <p:sp>
        <p:nvSpPr>
          <p:cNvPr id="3" name="TextBox 2">
            <a:extLst>
              <a:ext uri="{FF2B5EF4-FFF2-40B4-BE49-F238E27FC236}">
                <a16:creationId xmlns:a16="http://schemas.microsoft.com/office/drawing/2014/main" id="{3FB726B7-CAD9-4223-9D85-D0A524649416}"/>
              </a:ext>
            </a:extLst>
          </p:cNvPr>
          <p:cNvSpPr txBox="1"/>
          <p:nvPr/>
        </p:nvSpPr>
        <p:spPr>
          <a:xfrm>
            <a:off x="324946" y="3339384"/>
            <a:ext cx="4283999" cy="276999"/>
          </a:xfrm>
          <a:prstGeom prst="rect">
            <a:avLst/>
          </a:prstGeom>
          <a:noFill/>
        </p:spPr>
        <p:txBody>
          <a:bodyPr wrap="square" rtlCol="0">
            <a:spAutoFit/>
          </a:bodyPr>
          <a:lstStyle/>
          <a:p>
            <a:pPr algn="l">
              <a:spcBef>
                <a:spcPts val="200"/>
              </a:spcBef>
              <a:spcAft>
                <a:spcPts val="200"/>
              </a:spcAft>
            </a:pPr>
            <a:r>
              <a:rPr lang="en-US" sz="1200" i="0" dirty="0">
                <a:solidFill>
                  <a:srgbClr val="000000"/>
                </a:solidFill>
                <a:effectLst/>
                <a:latin typeface="Arial" panose="020B0604020202020204" pitchFamily="34" charset="0"/>
              </a:rPr>
              <a:t>NOAA Atlas 14 Point Precipitation Frequency Estimates</a:t>
            </a:r>
          </a:p>
        </p:txBody>
      </p:sp>
      <p:pic>
        <p:nvPicPr>
          <p:cNvPr id="7" name="Picture 6">
            <a:extLst>
              <a:ext uri="{FF2B5EF4-FFF2-40B4-BE49-F238E27FC236}">
                <a16:creationId xmlns:a16="http://schemas.microsoft.com/office/drawing/2014/main" id="{4DA6EE43-0A0B-49E8-B4D7-4479884D6940}"/>
              </a:ext>
            </a:extLst>
          </p:cNvPr>
          <p:cNvPicPr>
            <a:picLocks noChangeAspect="1"/>
          </p:cNvPicPr>
          <p:nvPr/>
        </p:nvPicPr>
        <p:blipFill rotWithShape="1">
          <a:blip r:embed="rId4"/>
          <a:srcRect l="15072" t="8350" r="45985" b="26465"/>
          <a:stretch/>
        </p:blipFill>
        <p:spPr>
          <a:xfrm>
            <a:off x="1126836" y="3625168"/>
            <a:ext cx="3187949" cy="3181377"/>
          </a:xfrm>
          <a:prstGeom prst="rect">
            <a:avLst/>
          </a:prstGeom>
        </p:spPr>
      </p:pic>
      <p:sp>
        <p:nvSpPr>
          <p:cNvPr id="8" name="Text Box 2">
            <a:extLst>
              <a:ext uri="{FF2B5EF4-FFF2-40B4-BE49-F238E27FC236}">
                <a16:creationId xmlns:a16="http://schemas.microsoft.com/office/drawing/2014/main" id="{B056EB0B-716C-4A34-AD24-C7002EBF75BC}"/>
              </a:ext>
            </a:extLst>
          </p:cNvPr>
          <p:cNvSpPr txBox="1">
            <a:spLocks noChangeArrowheads="1"/>
          </p:cNvSpPr>
          <p:nvPr/>
        </p:nvSpPr>
        <p:spPr bwMode="auto">
          <a:xfrm>
            <a:off x="954860" y="4195216"/>
            <a:ext cx="570490" cy="246221"/>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spcBef>
                <a:spcPts val="0"/>
              </a:spcBef>
              <a:spcAft>
                <a:spcPts val="0"/>
              </a:spcAft>
            </a:pPr>
            <a:r>
              <a:rPr lang="en-US" sz="1000" dirty="0">
                <a:ea typeface="Times New Roman" panose="02020603050405020304" pitchFamily="18" charset="0"/>
              </a:rPr>
              <a:t>2017</a:t>
            </a:r>
            <a:endParaRPr lang="en-US" sz="1000" dirty="0">
              <a:effectLst/>
              <a:ea typeface="Times New Roman" panose="02020603050405020304" pitchFamily="18" charset="0"/>
            </a:endParaRPr>
          </a:p>
        </p:txBody>
      </p:sp>
    </p:spTree>
    <p:extLst>
      <p:ext uri="{BB962C8B-B14F-4D97-AF65-F5344CB8AC3E}">
        <p14:creationId xmlns:p14="http://schemas.microsoft.com/office/powerpoint/2010/main" val="1354844641"/>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5FF321-C7B8-4406-9265-59B00BB08B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850605" y="876859"/>
            <a:ext cx="2685604" cy="2853787"/>
          </a:xfrm>
          <a:prstGeom prst="rect">
            <a:avLst/>
          </a:prstGeom>
          <a:noFill/>
          <a:ln>
            <a:noFill/>
          </a:ln>
          <a:extLst>
            <a:ext uri="{53640926-AAD7-44D8-BBD7-CCE9431645EC}">
              <a14:shadowObscured xmlns:a14="http://schemas.microsoft.com/office/drawing/2010/main"/>
            </a:ext>
          </a:extLst>
        </p:spPr>
      </p:pic>
      <p:sp>
        <p:nvSpPr>
          <p:cNvPr id="8" name="Text Box 2">
            <a:extLst>
              <a:ext uri="{FF2B5EF4-FFF2-40B4-BE49-F238E27FC236}">
                <a16:creationId xmlns:a16="http://schemas.microsoft.com/office/drawing/2014/main" id="{10ED38D0-1C0C-4681-97AF-B91FC96D8E65}"/>
              </a:ext>
            </a:extLst>
          </p:cNvPr>
          <p:cNvSpPr txBox="1">
            <a:spLocks noChangeArrowheads="1"/>
          </p:cNvSpPr>
          <p:nvPr/>
        </p:nvSpPr>
        <p:spPr bwMode="auto">
          <a:xfrm>
            <a:off x="850605" y="1042777"/>
            <a:ext cx="498749" cy="246221"/>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spcBef>
                <a:spcPts val="0"/>
              </a:spcBef>
              <a:spcAft>
                <a:spcPts val="0"/>
              </a:spcAft>
            </a:pPr>
            <a:r>
              <a:rPr lang="en-US" sz="1000" dirty="0">
                <a:effectLst/>
                <a:ea typeface="Times New Roman" panose="02020603050405020304" pitchFamily="18" charset="0"/>
              </a:rPr>
              <a:t>1992</a:t>
            </a:r>
          </a:p>
        </p:txBody>
      </p:sp>
      <p:pic>
        <p:nvPicPr>
          <p:cNvPr id="10" name="Picture 9">
            <a:extLst>
              <a:ext uri="{FF2B5EF4-FFF2-40B4-BE49-F238E27FC236}">
                <a16:creationId xmlns:a16="http://schemas.microsoft.com/office/drawing/2014/main" id="{7F268DB4-F288-4268-8703-63238750EB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75240" y="3859332"/>
            <a:ext cx="1506413" cy="2286000"/>
          </a:xfrm>
          <a:prstGeom prst="rect">
            <a:avLst/>
          </a:prstGeom>
          <a:noFill/>
          <a:ln>
            <a:noFill/>
          </a:ln>
        </p:spPr>
      </p:pic>
      <p:pic>
        <p:nvPicPr>
          <p:cNvPr id="25" name="Picture 24">
            <a:extLst>
              <a:ext uri="{FF2B5EF4-FFF2-40B4-BE49-F238E27FC236}">
                <a16:creationId xmlns:a16="http://schemas.microsoft.com/office/drawing/2014/main" id="{1F301672-D763-4A5A-AFF6-44E1F0685F8B}"/>
              </a:ext>
            </a:extLst>
          </p:cNvPr>
          <p:cNvPicPr>
            <a:picLocks noChangeAspect="1"/>
          </p:cNvPicPr>
          <p:nvPr/>
        </p:nvPicPr>
        <p:blipFill rotWithShape="1">
          <a:blip r:embed="rId5">
            <a:clrChange>
              <a:clrFrom>
                <a:srgbClr val="FFFFFF"/>
              </a:clrFrom>
              <a:clrTo>
                <a:srgbClr val="FFFFFF">
                  <a:alpha val="0"/>
                </a:srgbClr>
              </a:clrTo>
            </a:clrChange>
          </a:blip>
          <a:srcRect l="7380" t="4119" r="11364" b="15825"/>
          <a:stretch/>
        </p:blipFill>
        <p:spPr>
          <a:xfrm>
            <a:off x="7628913" y="3844959"/>
            <a:ext cx="2861651" cy="2884060"/>
          </a:xfrm>
          <a:prstGeom prst="rect">
            <a:avLst/>
          </a:prstGeom>
        </p:spPr>
      </p:pic>
      <p:sp>
        <p:nvSpPr>
          <p:cNvPr id="2" name="Title 1">
            <a:extLst>
              <a:ext uri="{FF2B5EF4-FFF2-40B4-BE49-F238E27FC236}">
                <a16:creationId xmlns:a16="http://schemas.microsoft.com/office/drawing/2014/main" id="{088E1576-574E-4FFE-82CD-F9F731123A64}"/>
              </a:ext>
            </a:extLst>
          </p:cNvPr>
          <p:cNvSpPr>
            <a:spLocks noGrp="1"/>
          </p:cNvSpPr>
          <p:nvPr>
            <p:ph type="title"/>
          </p:nvPr>
        </p:nvSpPr>
        <p:spPr/>
        <p:txBody>
          <a:bodyPr/>
          <a:lstStyle/>
          <a:p>
            <a:r>
              <a:rPr lang="en-US" dirty="0"/>
              <a:t>Land-use Scenarios</a:t>
            </a:r>
          </a:p>
        </p:txBody>
      </p:sp>
      <p:sp>
        <p:nvSpPr>
          <p:cNvPr id="4" name="Rectangle 9">
            <a:extLst>
              <a:ext uri="{FF2B5EF4-FFF2-40B4-BE49-F238E27FC236}">
                <a16:creationId xmlns:a16="http://schemas.microsoft.com/office/drawing/2014/main" id="{D7FCF280-95E7-4626-8409-CEB4A967E1E5}"/>
              </a:ext>
            </a:extLst>
          </p:cNvPr>
          <p:cNvSpPr>
            <a:spLocks noChangeArrowheads="1"/>
          </p:cNvSpPr>
          <p:nvPr/>
        </p:nvSpPr>
        <p:spPr bwMode="auto">
          <a:xfrm>
            <a:off x="850605" y="87685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2" name="Picture 21">
            <a:extLst>
              <a:ext uri="{FF2B5EF4-FFF2-40B4-BE49-F238E27FC236}">
                <a16:creationId xmlns:a16="http://schemas.microsoft.com/office/drawing/2014/main" id="{A99A63BD-6222-4F1E-A377-8A28FD561E60}"/>
              </a:ext>
            </a:extLst>
          </p:cNvPr>
          <p:cNvPicPr>
            <a:picLocks noChangeAspect="1"/>
          </p:cNvPicPr>
          <p:nvPr/>
        </p:nvPicPr>
        <p:blipFill rotWithShape="1">
          <a:blip r:embed="rId6"/>
          <a:srcRect l="7380" t="4685" r="11364" b="15825"/>
          <a:stretch/>
        </p:blipFill>
        <p:spPr>
          <a:xfrm>
            <a:off x="7612224" y="876859"/>
            <a:ext cx="2878340" cy="2880360"/>
          </a:xfrm>
          <a:prstGeom prst="rect">
            <a:avLst/>
          </a:prstGeom>
        </p:spPr>
      </p:pic>
      <p:sp>
        <p:nvSpPr>
          <p:cNvPr id="23" name="Text Box 2">
            <a:extLst>
              <a:ext uri="{FF2B5EF4-FFF2-40B4-BE49-F238E27FC236}">
                <a16:creationId xmlns:a16="http://schemas.microsoft.com/office/drawing/2014/main" id="{BA386606-3078-48CB-ADD4-2640AEB9395F}"/>
              </a:ext>
            </a:extLst>
          </p:cNvPr>
          <p:cNvSpPr txBox="1">
            <a:spLocks noChangeArrowheads="1"/>
          </p:cNvSpPr>
          <p:nvPr/>
        </p:nvSpPr>
        <p:spPr bwMode="auto">
          <a:xfrm>
            <a:off x="7663204" y="1046296"/>
            <a:ext cx="562739" cy="40011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spcBef>
                <a:spcPts val="0"/>
              </a:spcBef>
              <a:spcAft>
                <a:spcPts val="0"/>
              </a:spcAft>
            </a:pPr>
            <a:r>
              <a:rPr lang="en-US" sz="1000" dirty="0">
                <a:effectLst/>
                <a:ea typeface="Times New Roman" panose="02020603050405020304" pitchFamily="18" charset="0"/>
              </a:rPr>
              <a:t>2050 B2</a:t>
            </a:r>
          </a:p>
        </p:txBody>
      </p:sp>
      <p:sp>
        <p:nvSpPr>
          <p:cNvPr id="26" name="Text Box 2">
            <a:extLst>
              <a:ext uri="{FF2B5EF4-FFF2-40B4-BE49-F238E27FC236}">
                <a16:creationId xmlns:a16="http://schemas.microsoft.com/office/drawing/2014/main" id="{3C5A6068-3725-415A-8BAA-1E2D65D49C96}"/>
              </a:ext>
            </a:extLst>
          </p:cNvPr>
          <p:cNvSpPr txBox="1">
            <a:spLocks noChangeArrowheads="1"/>
          </p:cNvSpPr>
          <p:nvPr/>
        </p:nvSpPr>
        <p:spPr bwMode="auto">
          <a:xfrm>
            <a:off x="7663204" y="4195216"/>
            <a:ext cx="562739" cy="40011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spcBef>
                <a:spcPts val="0"/>
              </a:spcBef>
              <a:spcAft>
                <a:spcPts val="0"/>
              </a:spcAft>
            </a:pPr>
            <a:r>
              <a:rPr lang="en-US" sz="1000" dirty="0">
                <a:effectLst/>
                <a:ea typeface="Times New Roman" panose="02020603050405020304" pitchFamily="18" charset="0"/>
              </a:rPr>
              <a:t>2050 A1B</a:t>
            </a:r>
          </a:p>
        </p:txBody>
      </p:sp>
      <p:pic>
        <p:nvPicPr>
          <p:cNvPr id="13" name="Picture 12">
            <a:extLst>
              <a:ext uri="{FF2B5EF4-FFF2-40B4-BE49-F238E27FC236}">
                <a16:creationId xmlns:a16="http://schemas.microsoft.com/office/drawing/2014/main" id="{44ED4E4B-3845-40FB-B1FF-92371661DA28}"/>
              </a:ext>
            </a:extLst>
          </p:cNvPr>
          <p:cNvPicPr>
            <a:picLocks noChangeAspect="1"/>
          </p:cNvPicPr>
          <p:nvPr/>
        </p:nvPicPr>
        <p:blipFill rotWithShape="1">
          <a:blip r:embed="rId7"/>
          <a:srcRect l="14370" t="7812" r="46066" b="25926"/>
          <a:stretch/>
        </p:blipFill>
        <p:spPr>
          <a:xfrm>
            <a:off x="954860" y="3830290"/>
            <a:ext cx="2884670" cy="2880360"/>
          </a:xfrm>
          <a:prstGeom prst="rect">
            <a:avLst/>
          </a:prstGeom>
        </p:spPr>
      </p:pic>
      <p:sp>
        <p:nvSpPr>
          <p:cNvPr id="12" name="Text Box 2">
            <a:extLst>
              <a:ext uri="{FF2B5EF4-FFF2-40B4-BE49-F238E27FC236}">
                <a16:creationId xmlns:a16="http://schemas.microsoft.com/office/drawing/2014/main" id="{2B7FE12A-988F-4D8E-A3D0-514FE628E432}"/>
              </a:ext>
            </a:extLst>
          </p:cNvPr>
          <p:cNvSpPr txBox="1">
            <a:spLocks noChangeArrowheads="1"/>
          </p:cNvSpPr>
          <p:nvPr/>
        </p:nvSpPr>
        <p:spPr bwMode="auto">
          <a:xfrm>
            <a:off x="954860" y="4195216"/>
            <a:ext cx="570490" cy="246221"/>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spcBef>
                <a:spcPts val="0"/>
              </a:spcBef>
              <a:spcAft>
                <a:spcPts val="0"/>
              </a:spcAft>
            </a:pPr>
            <a:r>
              <a:rPr lang="en-US" sz="1000" dirty="0">
                <a:ea typeface="Times New Roman" panose="02020603050405020304" pitchFamily="18" charset="0"/>
              </a:rPr>
              <a:t>2016</a:t>
            </a:r>
            <a:endParaRPr lang="en-US" sz="1000" dirty="0">
              <a:effectLst/>
              <a:ea typeface="Times New Roman" panose="02020603050405020304" pitchFamily="18" charset="0"/>
            </a:endParaRPr>
          </a:p>
        </p:txBody>
      </p:sp>
      <p:pic>
        <p:nvPicPr>
          <p:cNvPr id="15" name="Picture 14">
            <a:extLst>
              <a:ext uri="{FF2B5EF4-FFF2-40B4-BE49-F238E27FC236}">
                <a16:creationId xmlns:a16="http://schemas.microsoft.com/office/drawing/2014/main" id="{AC5EF3B3-B884-4FB1-88EC-27CA7475C5F3}"/>
              </a:ext>
            </a:extLst>
          </p:cNvPr>
          <p:cNvPicPr>
            <a:picLocks noChangeAspect="1"/>
          </p:cNvPicPr>
          <p:nvPr/>
        </p:nvPicPr>
        <p:blipFill rotWithShape="1">
          <a:blip r:embed="rId8"/>
          <a:srcRect l="15391" t="8907" r="46146" b="26075"/>
          <a:stretch/>
        </p:blipFill>
        <p:spPr>
          <a:xfrm>
            <a:off x="3903961" y="891965"/>
            <a:ext cx="2857962" cy="2880360"/>
          </a:xfrm>
          <a:prstGeom prst="rect">
            <a:avLst/>
          </a:prstGeom>
        </p:spPr>
      </p:pic>
      <p:sp>
        <p:nvSpPr>
          <p:cNvPr id="9" name="Text Box 2">
            <a:extLst>
              <a:ext uri="{FF2B5EF4-FFF2-40B4-BE49-F238E27FC236}">
                <a16:creationId xmlns:a16="http://schemas.microsoft.com/office/drawing/2014/main" id="{38447CA4-BC9B-4E2F-85A9-05EF534C00EA}"/>
              </a:ext>
            </a:extLst>
          </p:cNvPr>
          <p:cNvSpPr txBox="1">
            <a:spLocks noChangeArrowheads="1"/>
          </p:cNvSpPr>
          <p:nvPr/>
        </p:nvSpPr>
        <p:spPr bwMode="auto">
          <a:xfrm>
            <a:off x="4194732" y="1042777"/>
            <a:ext cx="562739" cy="246221"/>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spcBef>
                <a:spcPts val="0"/>
              </a:spcBef>
              <a:spcAft>
                <a:spcPts val="0"/>
              </a:spcAft>
            </a:pPr>
            <a:r>
              <a:rPr lang="en-US" sz="1000" dirty="0">
                <a:effectLst/>
                <a:ea typeface="Times New Roman" panose="02020603050405020304" pitchFamily="18" charset="0"/>
              </a:rPr>
              <a:t>2001</a:t>
            </a:r>
          </a:p>
        </p:txBody>
      </p:sp>
      <p:sp>
        <p:nvSpPr>
          <p:cNvPr id="16" name="Rectangle 15">
            <a:extLst>
              <a:ext uri="{FF2B5EF4-FFF2-40B4-BE49-F238E27FC236}">
                <a16:creationId xmlns:a16="http://schemas.microsoft.com/office/drawing/2014/main" id="{1B092E58-BA82-4EF4-9A52-016C0ECF1686}"/>
              </a:ext>
            </a:extLst>
          </p:cNvPr>
          <p:cNvSpPr/>
          <p:nvPr/>
        </p:nvSpPr>
        <p:spPr>
          <a:xfrm>
            <a:off x="850605" y="3830290"/>
            <a:ext cx="3053356" cy="2898729"/>
          </a:xfrm>
          <a:prstGeom prst="rect">
            <a:avLst/>
          </a:prstGeom>
          <a:noFill/>
          <a:ln w="3810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9B8BD39-631A-43F1-A761-DA451D051203}"/>
              </a:ext>
            </a:extLst>
          </p:cNvPr>
          <p:cNvSpPr txBox="1"/>
          <p:nvPr/>
        </p:nvSpPr>
        <p:spPr>
          <a:xfrm>
            <a:off x="4184061" y="6211669"/>
            <a:ext cx="3654988" cy="646331"/>
          </a:xfrm>
          <a:prstGeom prst="rect">
            <a:avLst/>
          </a:prstGeom>
          <a:noFill/>
        </p:spPr>
        <p:txBody>
          <a:bodyPr wrap="square" rtlCol="0">
            <a:spAutoFit/>
          </a:bodyPr>
          <a:lstStyle/>
          <a:p>
            <a:r>
              <a:rPr lang="en-US" sz="1200" dirty="0"/>
              <a:t>National Land Cover Database – USGS Earth Resources Observation and Science (EROS) Center </a:t>
            </a:r>
          </a:p>
        </p:txBody>
      </p:sp>
    </p:spTree>
    <p:extLst>
      <p:ext uri="{BB962C8B-B14F-4D97-AF65-F5344CB8AC3E}">
        <p14:creationId xmlns:p14="http://schemas.microsoft.com/office/powerpoint/2010/main" val="30469914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42C825C8-95F5-4469-AF89-B6B28488601E}"/>
              </a:ext>
            </a:extLst>
          </p:cNvPr>
          <p:cNvGraphicFramePr/>
          <p:nvPr/>
        </p:nvGraphicFramePr>
        <p:xfrm>
          <a:off x="236013" y="1194300"/>
          <a:ext cx="7085001" cy="367158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F11F0D9D-1AF4-4FBF-A5F0-2ED29F9FCF7F}"/>
              </a:ext>
            </a:extLst>
          </p:cNvPr>
          <p:cNvSpPr>
            <a:spLocks noGrp="1"/>
          </p:cNvSpPr>
          <p:nvPr>
            <p:ph type="title"/>
          </p:nvPr>
        </p:nvSpPr>
        <p:spPr/>
        <p:txBody>
          <a:bodyPr/>
          <a:lstStyle/>
          <a:p>
            <a:r>
              <a:rPr lang="en-US" dirty="0"/>
              <a:t>Land-Use Scenarios</a:t>
            </a:r>
          </a:p>
        </p:txBody>
      </p:sp>
      <p:sp>
        <p:nvSpPr>
          <p:cNvPr id="3" name="Content Placeholder 2">
            <a:extLst>
              <a:ext uri="{FF2B5EF4-FFF2-40B4-BE49-F238E27FC236}">
                <a16:creationId xmlns:a16="http://schemas.microsoft.com/office/drawing/2014/main" id="{E48C0388-EC12-4F44-94DE-517995C6ECD2}"/>
              </a:ext>
            </a:extLst>
          </p:cNvPr>
          <p:cNvSpPr>
            <a:spLocks noGrp="1"/>
          </p:cNvSpPr>
          <p:nvPr>
            <p:ph idx="1"/>
          </p:nvPr>
        </p:nvSpPr>
        <p:spPr>
          <a:xfrm>
            <a:off x="426479" y="4989934"/>
            <a:ext cx="3093118" cy="1081007"/>
          </a:xfrm>
        </p:spPr>
        <p:txBody>
          <a:bodyPr/>
          <a:lstStyle/>
          <a:p>
            <a:r>
              <a:rPr lang="en-US" dirty="0"/>
              <a:t>IPCC Special Report on Emissions Scenarios (SRES) Definitions:</a:t>
            </a:r>
          </a:p>
          <a:p>
            <a:endParaRPr lang="en-US" dirty="0"/>
          </a:p>
          <a:p>
            <a:endParaRPr lang="en-US" sz="1600" dirty="0"/>
          </a:p>
        </p:txBody>
      </p:sp>
      <p:pic>
        <p:nvPicPr>
          <p:cNvPr id="6146" name="Picture 2" descr="Climate impact portal | For exploration, visualization and analysis of  climate model data">
            <a:extLst>
              <a:ext uri="{FF2B5EF4-FFF2-40B4-BE49-F238E27FC236}">
                <a16:creationId xmlns:a16="http://schemas.microsoft.com/office/drawing/2014/main" id="{A34290D4-A780-4F85-B47B-52085A330E2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21015" y="839294"/>
            <a:ext cx="4211168" cy="37691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02F9E5F-9BF1-47FA-B758-562B1F1601B8}"/>
              </a:ext>
            </a:extLst>
          </p:cNvPr>
          <p:cNvSpPr txBox="1"/>
          <p:nvPr/>
        </p:nvSpPr>
        <p:spPr>
          <a:xfrm>
            <a:off x="7730765" y="4989937"/>
            <a:ext cx="4182692" cy="2062103"/>
          </a:xfrm>
          <a:prstGeom prst="rect">
            <a:avLst/>
          </a:prstGeom>
          <a:noFill/>
        </p:spPr>
        <p:txBody>
          <a:bodyPr wrap="square" rtlCol="0">
            <a:spAutoFit/>
          </a:bodyPr>
          <a:lstStyle/>
          <a:p>
            <a:r>
              <a:rPr lang="en-US" sz="1600" dirty="0"/>
              <a:t>B2 –  Emphasis is on local solutions to economic, social, and environmental sustainability; continuously increasing global population at a slower rate than other scenarios, intermediate levels of economic development, and less rapid and more diverse technological change</a:t>
            </a:r>
          </a:p>
          <a:p>
            <a:endParaRPr lang="en-US" sz="1600" dirty="0"/>
          </a:p>
        </p:txBody>
      </p:sp>
      <p:sp>
        <p:nvSpPr>
          <p:cNvPr id="9" name="TextBox 8">
            <a:extLst>
              <a:ext uri="{FF2B5EF4-FFF2-40B4-BE49-F238E27FC236}">
                <a16:creationId xmlns:a16="http://schemas.microsoft.com/office/drawing/2014/main" id="{CB03B3DA-4FEF-4D37-937D-FC03DE95B80C}"/>
              </a:ext>
            </a:extLst>
          </p:cNvPr>
          <p:cNvSpPr txBox="1"/>
          <p:nvPr/>
        </p:nvSpPr>
        <p:spPr>
          <a:xfrm>
            <a:off x="3519597" y="4989937"/>
            <a:ext cx="4211168" cy="2062103"/>
          </a:xfrm>
          <a:prstGeom prst="rect">
            <a:avLst/>
          </a:prstGeom>
          <a:noFill/>
        </p:spPr>
        <p:txBody>
          <a:bodyPr wrap="square" rtlCol="0">
            <a:spAutoFit/>
          </a:bodyPr>
          <a:lstStyle/>
          <a:p>
            <a:r>
              <a:rPr lang="en-US" sz="1600" dirty="0"/>
              <a:t>A1B – Very rapid economic growth, global population that peaks in mid-century and declines thereafter, and the rapid introduction of new and more efficient technologies with a “balance” across all energy sources, i.e., not relying too heavily on one particular energy source </a:t>
            </a:r>
          </a:p>
          <a:p>
            <a:endParaRPr lang="en-US" sz="1600" dirty="0"/>
          </a:p>
        </p:txBody>
      </p:sp>
      <p:sp>
        <p:nvSpPr>
          <p:cNvPr id="10" name="TextBox 9">
            <a:extLst>
              <a:ext uri="{FF2B5EF4-FFF2-40B4-BE49-F238E27FC236}">
                <a16:creationId xmlns:a16="http://schemas.microsoft.com/office/drawing/2014/main" id="{3D375178-EC10-4E19-8F74-7341E87E6A32}"/>
              </a:ext>
            </a:extLst>
          </p:cNvPr>
          <p:cNvSpPr txBox="1"/>
          <p:nvPr/>
        </p:nvSpPr>
        <p:spPr>
          <a:xfrm>
            <a:off x="6202529" y="4500657"/>
            <a:ext cx="480291" cy="276999"/>
          </a:xfrm>
          <a:prstGeom prst="rect">
            <a:avLst/>
          </a:prstGeom>
          <a:noFill/>
        </p:spPr>
        <p:txBody>
          <a:bodyPr wrap="square" rtlCol="0">
            <a:spAutoFit/>
          </a:bodyPr>
          <a:lstStyle/>
          <a:p>
            <a:r>
              <a:rPr lang="en-US" sz="1200" dirty="0">
                <a:solidFill>
                  <a:schemeClr val="tx1">
                    <a:lumMod val="65000"/>
                    <a:lumOff val="35000"/>
                  </a:schemeClr>
                </a:solidFill>
              </a:rPr>
              <a:t>B2</a:t>
            </a:r>
          </a:p>
        </p:txBody>
      </p:sp>
      <p:sp>
        <p:nvSpPr>
          <p:cNvPr id="13" name="TextBox 12">
            <a:extLst>
              <a:ext uri="{FF2B5EF4-FFF2-40B4-BE49-F238E27FC236}">
                <a16:creationId xmlns:a16="http://schemas.microsoft.com/office/drawing/2014/main" id="{F2952C60-F912-4B6D-A59C-A0FAD9B1B22D}"/>
              </a:ext>
            </a:extLst>
          </p:cNvPr>
          <p:cNvSpPr txBox="1"/>
          <p:nvPr/>
        </p:nvSpPr>
        <p:spPr>
          <a:xfrm>
            <a:off x="6661883" y="4500657"/>
            <a:ext cx="480291" cy="276999"/>
          </a:xfrm>
          <a:prstGeom prst="rect">
            <a:avLst/>
          </a:prstGeom>
          <a:noFill/>
        </p:spPr>
        <p:txBody>
          <a:bodyPr wrap="square" rtlCol="0">
            <a:spAutoFit/>
          </a:bodyPr>
          <a:lstStyle/>
          <a:p>
            <a:r>
              <a:rPr lang="en-US" sz="1200" dirty="0">
                <a:solidFill>
                  <a:schemeClr val="tx1">
                    <a:lumMod val="65000"/>
                    <a:lumOff val="35000"/>
                  </a:schemeClr>
                </a:solidFill>
              </a:rPr>
              <a:t>A1B</a:t>
            </a:r>
          </a:p>
        </p:txBody>
      </p:sp>
      <p:sp>
        <p:nvSpPr>
          <p:cNvPr id="14" name="TextBox 13">
            <a:extLst>
              <a:ext uri="{FF2B5EF4-FFF2-40B4-BE49-F238E27FC236}">
                <a16:creationId xmlns:a16="http://schemas.microsoft.com/office/drawing/2014/main" id="{8DD6A98F-AC86-4240-9F91-C4DEC73CA192}"/>
              </a:ext>
            </a:extLst>
          </p:cNvPr>
          <p:cNvSpPr txBox="1"/>
          <p:nvPr/>
        </p:nvSpPr>
        <p:spPr>
          <a:xfrm>
            <a:off x="1087478" y="4529576"/>
            <a:ext cx="898977" cy="461665"/>
          </a:xfrm>
          <a:prstGeom prst="rect">
            <a:avLst/>
          </a:prstGeom>
          <a:noFill/>
        </p:spPr>
        <p:txBody>
          <a:bodyPr wrap="square" rtlCol="0">
            <a:spAutoFit/>
          </a:bodyPr>
          <a:lstStyle/>
          <a:p>
            <a:r>
              <a:rPr lang="en-US" sz="1200" dirty="0">
                <a:solidFill>
                  <a:schemeClr val="tx1">
                    <a:lumMod val="65000"/>
                    <a:lumOff val="35000"/>
                  </a:schemeClr>
                </a:solidFill>
              </a:rPr>
              <a:t>75% less developed</a:t>
            </a:r>
          </a:p>
        </p:txBody>
      </p:sp>
    </p:spTree>
    <p:extLst>
      <p:ext uri="{BB962C8B-B14F-4D97-AF65-F5344CB8AC3E}">
        <p14:creationId xmlns:p14="http://schemas.microsoft.com/office/powerpoint/2010/main" val="4196448621"/>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893160-BB62-5DF1-5297-BA8530D6D9D8}"/>
              </a:ext>
            </a:extLst>
          </p:cNvPr>
          <p:cNvPicPr>
            <a:picLocks noChangeAspect="1"/>
          </p:cNvPicPr>
          <p:nvPr/>
        </p:nvPicPr>
        <p:blipFill rotWithShape="1">
          <a:blip r:embed="rId3"/>
          <a:srcRect l="14370" t="7812" r="46066" b="25926"/>
          <a:stretch/>
        </p:blipFill>
        <p:spPr>
          <a:xfrm>
            <a:off x="197937" y="898988"/>
            <a:ext cx="2742340" cy="2738243"/>
          </a:xfrm>
          <a:prstGeom prst="rect">
            <a:avLst/>
          </a:prstGeom>
        </p:spPr>
      </p:pic>
      <p:pic>
        <p:nvPicPr>
          <p:cNvPr id="4" name="Picture 3">
            <a:extLst>
              <a:ext uri="{FF2B5EF4-FFF2-40B4-BE49-F238E27FC236}">
                <a16:creationId xmlns:a16="http://schemas.microsoft.com/office/drawing/2014/main" id="{E047E99F-CCBD-DE97-BC8C-84E1C2091C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254673" y="3574317"/>
            <a:ext cx="2685604" cy="2853787"/>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38A1648A-70C8-40ED-8AA4-4BE75E8441A2}"/>
              </a:ext>
            </a:extLst>
          </p:cNvPr>
          <p:cNvSpPr>
            <a:spLocks noGrp="1"/>
          </p:cNvSpPr>
          <p:nvPr>
            <p:ph type="title"/>
          </p:nvPr>
        </p:nvSpPr>
        <p:spPr/>
        <p:txBody>
          <a:bodyPr/>
          <a:lstStyle/>
          <a:p>
            <a:r>
              <a:rPr lang="en-US" dirty="0"/>
              <a:t>Historical Land-use</a:t>
            </a:r>
          </a:p>
        </p:txBody>
      </p:sp>
      <p:sp>
        <p:nvSpPr>
          <p:cNvPr id="7" name="TextBox 6">
            <a:extLst>
              <a:ext uri="{FF2B5EF4-FFF2-40B4-BE49-F238E27FC236}">
                <a16:creationId xmlns:a16="http://schemas.microsoft.com/office/drawing/2014/main" id="{E8F79165-3B20-77E2-F030-EDDA87C617F9}"/>
              </a:ext>
            </a:extLst>
          </p:cNvPr>
          <p:cNvSpPr txBox="1"/>
          <p:nvPr/>
        </p:nvSpPr>
        <p:spPr>
          <a:xfrm>
            <a:off x="898297" y="3643200"/>
            <a:ext cx="466794" cy="246221"/>
          </a:xfrm>
          <a:prstGeom prst="rect">
            <a:avLst/>
          </a:prstGeom>
          <a:noFill/>
        </p:spPr>
        <p:txBody>
          <a:bodyPr wrap="none" rtlCol="0">
            <a:spAutoFit/>
          </a:bodyPr>
          <a:lstStyle/>
          <a:p>
            <a:r>
              <a:rPr lang="en-US" sz="1000" dirty="0"/>
              <a:t>1990</a:t>
            </a:r>
          </a:p>
        </p:txBody>
      </p:sp>
      <p:pic>
        <p:nvPicPr>
          <p:cNvPr id="16" name="Picture 15">
            <a:extLst>
              <a:ext uri="{FF2B5EF4-FFF2-40B4-BE49-F238E27FC236}">
                <a16:creationId xmlns:a16="http://schemas.microsoft.com/office/drawing/2014/main" id="{64671CF8-D58E-7F42-0C0D-BD82FDD00C37}"/>
              </a:ext>
            </a:extLst>
          </p:cNvPr>
          <p:cNvPicPr>
            <a:picLocks noChangeAspect="1"/>
          </p:cNvPicPr>
          <p:nvPr/>
        </p:nvPicPr>
        <p:blipFill>
          <a:blip r:embed="rId5"/>
          <a:stretch>
            <a:fillRect/>
          </a:stretch>
        </p:blipFill>
        <p:spPr>
          <a:xfrm>
            <a:off x="6540724" y="869166"/>
            <a:ext cx="4124325" cy="304800"/>
          </a:xfrm>
          <a:prstGeom prst="rect">
            <a:avLst/>
          </a:prstGeom>
        </p:spPr>
      </p:pic>
      <p:pic>
        <p:nvPicPr>
          <p:cNvPr id="18" name="Picture 17">
            <a:extLst>
              <a:ext uri="{FF2B5EF4-FFF2-40B4-BE49-F238E27FC236}">
                <a16:creationId xmlns:a16="http://schemas.microsoft.com/office/drawing/2014/main" id="{4DE9FE8A-EBC6-9EE2-3DA9-EAA9110FBCA3}"/>
              </a:ext>
            </a:extLst>
          </p:cNvPr>
          <p:cNvPicPr>
            <a:picLocks noChangeAspect="1"/>
          </p:cNvPicPr>
          <p:nvPr/>
        </p:nvPicPr>
        <p:blipFill>
          <a:blip r:embed="rId6"/>
          <a:stretch>
            <a:fillRect/>
          </a:stretch>
        </p:blipFill>
        <p:spPr>
          <a:xfrm>
            <a:off x="6192284" y="1235558"/>
            <a:ext cx="4657725" cy="3571875"/>
          </a:xfrm>
          <a:prstGeom prst="rect">
            <a:avLst/>
          </a:prstGeom>
        </p:spPr>
      </p:pic>
      <p:pic>
        <p:nvPicPr>
          <p:cNvPr id="21" name="Picture 20">
            <a:extLst>
              <a:ext uri="{FF2B5EF4-FFF2-40B4-BE49-F238E27FC236}">
                <a16:creationId xmlns:a16="http://schemas.microsoft.com/office/drawing/2014/main" id="{2E4ACC11-AAA3-80C4-68A4-A9F67656CBA0}"/>
              </a:ext>
            </a:extLst>
          </p:cNvPr>
          <p:cNvPicPr>
            <a:picLocks noChangeAspect="1"/>
          </p:cNvPicPr>
          <p:nvPr/>
        </p:nvPicPr>
        <p:blipFill>
          <a:blip r:embed="rId7"/>
          <a:stretch>
            <a:fillRect/>
          </a:stretch>
        </p:blipFill>
        <p:spPr>
          <a:xfrm>
            <a:off x="6192284" y="1235558"/>
            <a:ext cx="4714875" cy="3600450"/>
          </a:xfrm>
          <a:prstGeom prst="rect">
            <a:avLst/>
          </a:prstGeom>
        </p:spPr>
      </p:pic>
      <p:pic>
        <p:nvPicPr>
          <p:cNvPr id="23" name="Picture 22">
            <a:extLst>
              <a:ext uri="{FF2B5EF4-FFF2-40B4-BE49-F238E27FC236}">
                <a16:creationId xmlns:a16="http://schemas.microsoft.com/office/drawing/2014/main" id="{E8FC5B14-5229-4E43-061F-FAF884486400}"/>
              </a:ext>
            </a:extLst>
          </p:cNvPr>
          <p:cNvPicPr>
            <a:picLocks noChangeAspect="1"/>
          </p:cNvPicPr>
          <p:nvPr/>
        </p:nvPicPr>
        <p:blipFill rotWithShape="1">
          <a:blip r:embed="rId8"/>
          <a:srcRect b="50000"/>
          <a:stretch/>
        </p:blipFill>
        <p:spPr>
          <a:xfrm>
            <a:off x="7562637" y="5127200"/>
            <a:ext cx="2228850" cy="195263"/>
          </a:xfrm>
          <a:prstGeom prst="rect">
            <a:avLst/>
          </a:prstGeom>
        </p:spPr>
      </p:pic>
      <p:pic>
        <p:nvPicPr>
          <p:cNvPr id="25" name="Picture 24">
            <a:extLst>
              <a:ext uri="{FF2B5EF4-FFF2-40B4-BE49-F238E27FC236}">
                <a16:creationId xmlns:a16="http://schemas.microsoft.com/office/drawing/2014/main" id="{118C454F-7F02-C9A0-223E-DB363C317A28}"/>
              </a:ext>
            </a:extLst>
          </p:cNvPr>
          <p:cNvPicPr>
            <a:picLocks noChangeAspect="1"/>
          </p:cNvPicPr>
          <p:nvPr/>
        </p:nvPicPr>
        <p:blipFill>
          <a:blip r:embed="rId9"/>
          <a:stretch>
            <a:fillRect/>
          </a:stretch>
        </p:blipFill>
        <p:spPr>
          <a:xfrm>
            <a:off x="7562637" y="5357308"/>
            <a:ext cx="3905250" cy="200025"/>
          </a:xfrm>
          <a:prstGeom prst="rect">
            <a:avLst/>
          </a:prstGeom>
        </p:spPr>
      </p:pic>
      <p:pic>
        <p:nvPicPr>
          <p:cNvPr id="27" name="Picture 26">
            <a:extLst>
              <a:ext uri="{FF2B5EF4-FFF2-40B4-BE49-F238E27FC236}">
                <a16:creationId xmlns:a16="http://schemas.microsoft.com/office/drawing/2014/main" id="{A939513E-22D7-7BC8-21EE-598E21C397DD}"/>
              </a:ext>
            </a:extLst>
          </p:cNvPr>
          <p:cNvPicPr>
            <a:picLocks noChangeAspect="1"/>
          </p:cNvPicPr>
          <p:nvPr/>
        </p:nvPicPr>
        <p:blipFill>
          <a:blip r:embed="rId10"/>
          <a:stretch>
            <a:fillRect/>
          </a:stretch>
        </p:blipFill>
        <p:spPr>
          <a:xfrm>
            <a:off x="6233416" y="1249845"/>
            <a:ext cx="4648200" cy="3543300"/>
          </a:xfrm>
          <a:prstGeom prst="rect">
            <a:avLst/>
          </a:prstGeom>
        </p:spPr>
      </p:pic>
      <p:pic>
        <p:nvPicPr>
          <p:cNvPr id="29" name="Picture 28">
            <a:extLst>
              <a:ext uri="{FF2B5EF4-FFF2-40B4-BE49-F238E27FC236}">
                <a16:creationId xmlns:a16="http://schemas.microsoft.com/office/drawing/2014/main" id="{B3247A48-75F3-727F-7B96-92F1F85B38E0}"/>
              </a:ext>
            </a:extLst>
          </p:cNvPr>
          <p:cNvPicPr>
            <a:picLocks noChangeAspect="1"/>
          </p:cNvPicPr>
          <p:nvPr/>
        </p:nvPicPr>
        <p:blipFill>
          <a:blip r:embed="rId11"/>
          <a:stretch>
            <a:fillRect/>
          </a:stretch>
        </p:blipFill>
        <p:spPr>
          <a:xfrm>
            <a:off x="7664674" y="5557333"/>
            <a:ext cx="3000375" cy="209550"/>
          </a:xfrm>
          <a:prstGeom prst="rect">
            <a:avLst/>
          </a:prstGeom>
        </p:spPr>
      </p:pic>
      <p:sp>
        <p:nvSpPr>
          <p:cNvPr id="32" name="Star: 5 Points 31">
            <a:extLst>
              <a:ext uri="{FF2B5EF4-FFF2-40B4-BE49-F238E27FC236}">
                <a16:creationId xmlns:a16="http://schemas.microsoft.com/office/drawing/2014/main" id="{973B6D8E-C5B0-0AAE-CC9B-D985B7DE8C52}"/>
              </a:ext>
            </a:extLst>
          </p:cNvPr>
          <p:cNvSpPr/>
          <p:nvPr/>
        </p:nvSpPr>
        <p:spPr>
          <a:xfrm>
            <a:off x="2243687" y="1249845"/>
            <a:ext cx="248093" cy="274155"/>
          </a:xfrm>
          <a:prstGeom prst="star5">
            <a:avLst/>
          </a:prstGeom>
          <a:solidFill>
            <a:schemeClr val="tx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Star: 5 Points 32">
            <a:extLst>
              <a:ext uri="{FF2B5EF4-FFF2-40B4-BE49-F238E27FC236}">
                <a16:creationId xmlns:a16="http://schemas.microsoft.com/office/drawing/2014/main" id="{EAABE4A7-A09A-1EFD-C331-51653004533C}"/>
              </a:ext>
            </a:extLst>
          </p:cNvPr>
          <p:cNvSpPr/>
          <p:nvPr/>
        </p:nvSpPr>
        <p:spPr>
          <a:xfrm>
            <a:off x="2258081" y="4062251"/>
            <a:ext cx="248093" cy="274155"/>
          </a:xfrm>
          <a:prstGeom prst="star5">
            <a:avLst/>
          </a:prstGeom>
          <a:solidFill>
            <a:schemeClr val="tx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2B183CC-847C-BFE6-C2C2-0ED4AB5F2E8C}"/>
              </a:ext>
            </a:extLst>
          </p:cNvPr>
          <p:cNvSpPr txBox="1"/>
          <p:nvPr/>
        </p:nvSpPr>
        <p:spPr>
          <a:xfrm>
            <a:off x="769482" y="1235558"/>
            <a:ext cx="257630" cy="135893"/>
          </a:xfrm>
          <a:prstGeom prst="rect">
            <a:avLst/>
          </a:prstGeom>
          <a:noFill/>
        </p:spPr>
        <p:txBody>
          <a:bodyPr wrap="none" rtlCol="0">
            <a:spAutoFit/>
          </a:bodyPr>
          <a:lstStyle/>
          <a:p>
            <a:r>
              <a:rPr lang="en-US" sz="1000" dirty="0"/>
              <a:t>2017</a:t>
            </a:r>
          </a:p>
        </p:txBody>
      </p:sp>
    </p:spTree>
    <p:extLst>
      <p:ext uri="{BB962C8B-B14F-4D97-AF65-F5344CB8AC3E}">
        <p14:creationId xmlns:p14="http://schemas.microsoft.com/office/powerpoint/2010/main" val="34760910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964AC0-F09D-3797-2665-06B477339C51}"/>
              </a:ext>
            </a:extLst>
          </p:cNvPr>
          <p:cNvPicPr>
            <a:picLocks noChangeAspect="1"/>
          </p:cNvPicPr>
          <p:nvPr/>
        </p:nvPicPr>
        <p:blipFill rotWithShape="1">
          <a:blip r:embed="rId3"/>
          <a:srcRect l="14370" t="7812" r="46066" b="25926"/>
          <a:stretch/>
        </p:blipFill>
        <p:spPr>
          <a:xfrm>
            <a:off x="197937" y="898988"/>
            <a:ext cx="2742340" cy="2738243"/>
          </a:xfrm>
          <a:prstGeom prst="rect">
            <a:avLst/>
          </a:prstGeom>
        </p:spPr>
      </p:pic>
      <p:pic>
        <p:nvPicPr>
          <p:cNvPr id="6" name="Picture 5">
            <a:extLst>
              <a:ext uri="{FF2B5EF4-FFF2-40B4-BE49-F238E27FC236}">
                <a16:creationId xmlns:a16="http://schemas.microsoft.com/office/drawing/2014/main" id="{41BB201D-4E0E-D836-B437-34CE30B9AE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255087" y="3214801"/>
            <a:ext cx="2685604" cy="2853787"/>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38A1648A-70C8-40ED-8AA4-4BE75E8441A2}"/>
              </a:ext>
            </a:extLst>
          </p:cNvPr>
          <p:cNvSpPr>
            <a:spLocks noGrp="1"/>
          </p:cNvSpPr>
          <p:nvPr>
            <p:ph type="title"/>
          </p:nvPr>
        </p:nvSpPr>
        <p:spPr/>
        <p:txBody>
          <a:bodyPr/>
          <a:lstStyle/>
          <a:p>
            <a:r>
              <a:rPr lang="en-US" dirty="0"/>
              <a:t>Historical Land-use</a:t>
            </a:r>
          </a:p>
        </p:txBody>
      </p:sp>
      <p:sp>
        <p:nvSpPr>
          <p:cNvPr id="7" name="TextBox 6">
            <a:extLst>
              <a:ext uri="{FF2B5EF4-FFF2-40B4-BE49-F238E27FC236}">
                <a16:creationId xmlns:a16="http://schemas.microsoft.com/office/drawing/2014/main" id="{E8F79165-3B20-77E2-F030-EDDA87C617F9}"/>
              </a:ext>
            </a:extLst>
          </p:cNvPr>
          <p:cNvSpPr txBox="1"/>
          <p:nvPr/>
        </p:nvSpPr>
        <p:spPr>
          <a:xfrm>
            <a:off x="898297" y="3643200"/>
            <a:ext cx="466794" cy="246221"/>
          </a:xfrm>
          <a:prstGeom prst="rect">
            <a:avLst/>
          </a:prstGeom>
          <a:noFill/>
        </p:spPr>
        <p:txBody>
          <a:bodyPr wrap="none" rtlCol="0">
            <a:spAutoFit/>
          </a:bodyPr>
          <a:lstStyle/>
          <a:p>
            <a:r>
              <a:rPr lang="en-US" sz="1000" dirty="0"/>
              <a:t>1990</a:t>
            </a:r>
          </a:p>
        </p:txBody>
      </p:sp>
      <p:sp>
        <p:nvSpPr>
          <p:cNvPr id="4" name="Star: 5 Points 3">
            <a:extLst>
              <a:ext uri="{FF2B5EF4-FFF2-40B4-BE49-F238E27FC236}">
                <a16:creationId xmlns:a16="http://schemas.microsoft.com/office/drawing/2014/main" id="{26EF0731-AF98-3A88-973E-911F143D6338}"/>
              </a:ext>
            </a:extLst>
          </p:cNvPr>
          <p:cNvSpPr/>
          <p:nvPr/>
        </p:nvSpPr>
        <p:spPr>
          <a:xfrm>
            <a:off x="1569107" y="1631854"/>
            <a:ext cx="177209" cy="200107"/>
          </a:xfrm>
          <a:prstGeom prst="star5">
            <a:avLst/>
          </a:prstGeom>
          <a:solidFill>
            <a:schemeClr val="tx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Star: 5 Points 4">
            <a:extLst>
              <a:ext uri="{FF2B5EF4-FFF2-40B4-BE49-F238E27FC236}">
                <a16:creationId xmlns:a16="http://schemas.microsoft.com/office/drawing/2014/main" id="{3C993ADF-D3F8-4C83-46CB-0F80811910CF}"/>
              </a:ext>
            </a:extLst>
          </p:cNvPr>
          <p:cNvSpPr/>
          <p:nvPr/>
        </p:nvSpPr>
        <p:spPr>
          <a:xfrm>
            <a:off x="1524971" y="4021914"/>
            <a:ext cx="177209" cy="200107"/>
          </a:xfrm>
          <a:prstGeom prst="star5">
            <a:avLst/>
          </a:prstGeom>
          <a:solidFill>
            <a:schemeClr val="tx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5234812F-1A7D-322C-AA8B-1C04E97E7885}"/>
              </a:ext>
            </a:extLst>
          </p:cNvPr>
          <p:cNvPicPr>
            <a:picLocks noChangeAspect="1"/>
          </p:cNvPicPr>
          <p:nvPr/>
        </p:nvPicPr>
        <p:blipFill>
          <a:blip r:embed="rId5"/>
          <a:stretch>
            <a:fillRect/>
          </a:stretch>
        </p:blipFill>
        <p:spPr>
          <a:xfrm>
            <a:off x="6603815" y="1049996"/>
            <a:ext cx="3705225" cy="238125"/>
          </a:xfrm>
          <a:prstGeom prst="rect">
            <a:avLst/>
          </a:prstGeom>
        </p:spPr>
      </p:pic>
      <p:pic>
        <p:nvPicPr>
          <p:cNvPr id="10" name="Picture 9">
            <a:extLst>
              <a:ext uri="{FF2B5EF4-FFF2-40B4-BE49-F238E27FC236}">
                <a16:creationId xmlns:a16="http://schemas.microsoft.com/office/drawing/2014/main" id="{6F5287DB-02B8-D171-0C82-9A31DB84903E}"/>
              </a:ext>
            </a:extLst>
          </p:cNvPr>
          <p:cNvPicPr>
            <a:picLocks noChangeAspect="1"/>
          </p:cNvPicPr>
          <p:nvPr/>
        </p:nvPicPr>
        <p:blipFill>
          <a:blip r:embed="rId6"/>
          <a:stretch>
            <a:fillRect/>
          </a:stretch>
        </p:blipFill>
        <p:spPr>
          <a:xfrm>
            <a:off x="5957112" y="1342289"/>
            <a:ext cx="4743450" cy="3581400"/>
          </a:xfrm>
          <a:prstGeom prst="rect">
            <a:avLst/>
          </a:prstGeom>
        </p:spPr>
      </p:pic>
      <p:pic>
        <p:nvPicPr>
          <p:cNvPr id="14" name="Picture 13">
            <a:extLst>
              <a:ext uri="{FF2B5EF4-FFF2-40B4-BE49-F238E27FC236}">
                <a16:creationId xmlns:a16="http://schemas.microsoft.com/office/drawing/2014/main" id="{BC45C8B6-29E2-68BB-C50A-78FE4915E470}"/>
              </a:ext>
            </a:extLst>
          </p:cNvPr>
          <p:cNvPicPr>
            <a:picLocks noChangeAspect="1"/>
          </p:cNvPicPr>
          <p:nvPr/>
        </p:nvPicPr>
        <p:blipFill>
          <a:blip r:embed="rId7"/>
          <a:stretch>
            <a:fillRect/>
          </a:stretch>
        </p:blipFill>
        <p:spPr>
          <a:xfrm>
            <a:off x="7332477" y="5142028"/>
            <a:ext cx="2247900" cy="209550"/>
          </a:xfrm>
          <a:prstGeom prst="rect">
            <a:avLst/>
          </a:prstGeom>
        </p:spPr>
      </p:pic>
      <p:pic>
        <p:nvPicPr>
          <p:cNvPr id="17" name="Picture 16">
            <a:extLst>
              <a:ext uri="{FF2B5EF4-FFF2-40B4-BE49-F238E27FC236}">
                <a16:creationId xmlns:a16="http://schemas.microsoft.com/office/drawing/2014/main" id="{3B4C9F44-4DAD-AD3F-D1DE-33BB9051ED2F}"/>
              </a:ext>
            </a:extLst>
          </p:cNvPr>
          <p:cNvPicPr>
            <a:picLocks noChangeAspect="1"/>
          </p:cNvPicPr>
          <p:nvPr/>
        </p:nvPicPr>
        <p:blipFill>
          <a:blip r:embed="rId8"/>
          <a:stretch>
            <a:fillRect/>
          </a:stretch>
        </p:blipFill>
        <p:spPr>
          <a:xfrm>
            <a:off x="6047404" y="1342289"/>
            <a:ext cx="4619625" cy="3705225"/>
          </a:xfrm>
          <a:prstGeom prst="rect">
            <a:avLst/>
          </a:prstGeom>
        </p:spPr>
      </p:pic>
      <p:pic>
        <p:nvPicPr>
          <p:cNvPr id="22" name="Picture 21">
            <a:extLst>
              <a:ext uri="{FF2B5EF4-FFF2-40B4-BE49-F238E27FC236}">
                <a16:creationId xmlns:a16="http://schemas.microsoft.com/office/drawing/2014/main" id="{26CC0870-CD57-D1A4-6C28-1C604E9CBCA8}"/>
              </a:ext>
            </a:extLst>
          </p:cNvPr>
          <p:cNvPicPr>
            <a:picLocks noChangeAspect="1"/>
          </p:cNvPicPr>
          <p:nvPr/>
        </p:nvPicPr>
        <p:blipFill>
          <a:blip r:embed="rId9"/>
          <a:stretch>
            <a:fillRect/>
          </a:stretch>
        </p:blipFill>
        <p:spPr>
          <a:xfrm>
            <a:off x="7332477" y="5464995"/>
            <a:ext cx="3857625" cy="457200"/>
          </a:xfrm>
          <a:prstGeom prst="rect">
            <a:avLst/>
          </a:prstGeom>
        </p:spPr>
      </p:pic>
      <p:sp>
        <p:nvSpPr>
          <p:cNvPr id="9" name="TextBox 8">
            <a:extLst>
              <a:ext uri="{FF2B5EF4-FFF2-40B4-BE49-F238E27FC236}">
                <a16:creationId xmlns:a16="http://schemas.microsoft.com/office/drawing/2014/main" id="{EF9DF0A6-11EA-5473-6400-DC7D06D2DD2F}"/>
              </a:ext>
            </a:extLst>
          </p:cNvPr>
          <p:cNvSpPr txBox="1"/>
          <p:nvPr/>
        </p:nvSpPr>
        <p:spPr>
          <a:xfrm>
            <a:off x="833602" y="1160984"/>
            <a:ext cx="257630" cy="135893"/>
          </a:xfrm>
          <a:prstGeom prst="rect">
            <a:avLst/>
          </a:prstGeom>
          <a:noFill/>
        </p:spPr>
        <p:txBody>
          <a:bodyPr wrap="none" rtlCol="0">
            <a:spAutoFit/>
          </a:bodyPr>
          <a:lstStyle/>
          <a:p>
            <a:r>
              <a:rPr lang="en-US" sz="1000" dirty="0"/>
              <a:t>2017</a:t>
            </a:r>
          </a:p>
        </p:txBody>
      </p:sp>
    </p:spTree>
    <p:extLst>
      <p:ext uri="{BB962C8B-B14F-4D97-AF65-F5344CB8AC3E}">
        <p14:creationId xmlns:p14="http://schemas.microsoft.com/office/powerpoint/2010/main" val="13661292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F139BC-1925-C8A4-01B0-D3A787F9D0AE}"/>
              </a:ext>
            </a:extLst>
          </p:cNvPr>
          <p:cNvSpPr>
            <a:spLocks noGrp="1"/>
          </p:cNvSpPr>
          <p:nvPr>
            <p:ph sz="quarter" idx="10"/>
          </p:nvPr>
        </p:nvSpPr>
        <p:spPr/>
        <p:txBody>
          <a:bodyPr/>
          <a:lstStyle/>
          <a:p>
            <a:pPr marL="342900" indent="-342900">
              <a:buFont typeface="Wingdings" panose="05000000000000000000" pitchFamily="2" charset="2"/>
              <a:buChar char="Ø"/>
            </a:pPr>
            <a:r>
              <a:rPr lang="en-US" dirty="0"/>
              <a:t>Not trying to unravel the past but trying to understand how to plan for the future</a:t>
            </a:r>
          </a:p>
          <a:p>
            <a:pPr marL="342900" indent="-342900">
              <a:buFont typeface="Wingdings" panose="05000000000000000000" pitchFamily="2" charset="2"/>
              <a:buChar char="Ø"/>
            </a:pPr>
            <a:r>
              <a:rPr lang="en-US" dirty="0"/>
              <a:t>This information will be used for planning purposes- information to better understand flood risk so that local planners can divide and conquer in their area</a:t>
            </a:r>
          </a:p>
          <a:p>
            <a:pPr marL="342900" indent="-342900">
              <a:buFont typeface="Wingdings" panose="05000000000000000000" pitchFamily="2" charset="2"/>
              <a:buChar char="Ø"/>
            </a:pPr>
            <a:r>
              <a:rPr lang="en-US" dirty="0"/>
              <a:t>Scenarios were simulated to understand the some best management practices at a 30,000 ft view, at a watershed scale</a:t>
            </a:r>
          </a:p>
          <a:p>
            <a:pPr marL="342900" indent="-342900">
              <a:buFont typeface="Wingdings" panose="05000000000000000000" pitchFamily="2" charset="2"/>
              <a:buChar char="Ø"/>
            </a:pPr>
            <a:r>
              <a:rPr lang="en-US" dirty="0"/>
              <a:t>There is localized impact of flooding from urbanization, however we looked at it from a watershed scale, not a really small, local scale</a:t>
            </a:r>
          </a:p>
          <a:p>
            <a:pPr marL="342900" indent="-342900">
              <a:buFont typeface="Wingdings" panose="05000000000000000000" pitchFamily="2" charset="2"/>
              <a:buChar char="Ø"/>
            </a:pPr>
            <a:endParaRPr lang="en-US" dirty="0"/>
          </a:p>
          <a:p>
            <a:pPr marL="342900" indent="-342900">
              <a:buFont typeface="Wingdings" panose="05000000000000000000" pitchFamily="2" charset="2"/>
              <a:buChar char="Ø"/>
            </a:pPr>
            <a:endParaRPr lang="en-US" dirty="0"/>
          </a:p>
          <a:p>
            <a:pPr marL="342900" indent="-342900">
              <a:buFont typeface="Wingdings" panose="05000000000000000000" pitchFamily="2" charset="2"/>
              <a:buChar char="Ø"/>
            </a:pPr>
            <a:r>
              <a:rPr lang="en-US" sz="2400" b="1" dirty="0"/>
              <a:t>Increase in precipitation, increase in urbanization in NW AR and land-use change along the River in OK – All contributions to flooding with the largest being the </a:t>
            </a:r>
            <a:r>
              <a:rPr lang="en-US" sz="2400" b="1" u="sng" dirty="0"/>
              <a:t>increase in precipitation</a:t>
            </a:r>
          </a:p>
          <a:p>
            <a:endParaRPr lang="en-US" dirty="0"/>
          </a:p>
        </p:txBody>
      </p:sp>
      <p:sp>
        <p:nvSpPr>
          <p:cNvPr id="4" name="Footer Placeholder 3">
            <a:extLst>
              <a:ext uri="{FF2B5EF4-FFF2-40B4-BE49-F238E27FC236}">
                <a16:creationId xmlns:a16="http://schemas.microsoft.com/office/drawing/2014/main" id="{56E846C4-E4D2-7421-EC24-B553248F0098}"/>
              </a:ext>
            </a:extLst>
          </p:cNvPr>
          <p:cNvSpPr>
            <a:spLocks noGrp="1"/>
          </p:cNvSpPr>
          <p:nvPr>
            <p:ph type="ftr" sz="quarter" idx="12"/>
          </p:nvPr>
        </p:nvSpPr>
        <p:spPr/>
        <p:txBody>
          <a:bodyPr/>
          <a:lstStyle/>
          <a:p>
            <a:endParaRPr lang="en-US" dirty="0"/>
          </a:p>
        </p:txBody>
      </p:sp>
      <p:sp>
        <p:nvSpPr>
          <p:cNvPr id="3" name="Title 2">
            <a:extLst>
              <a:ext uri="{FF2B5EF4-FFF2-40B4-BE49-F238E27FC236}">
                <a16:creationId xmlns:a16="http://schemas.microsoft.com/office/drawing/2014/main" id="{96A63C2A-5044-BCE4-12D9-4D4A01C76F8D}"/>
              </a:ext>
            </a:extLst>
          </p:cNvPr>
          <p:cNvSpPr>
            <a:spLocks noGrp="1"/>
          </p:cNvSpPr>
          <p:nvPr>
            <p:ph type="title"/>
          </p:nvPr>
        </p:nvSpPr>
        <p:spPr/>
        <p:txBody>
          <a:bodyPr/>
          <a:lstStyle/>
          <a:p>
            <a:r>
              <a:rPr lang="en-US" dirty="0" err="1"/>
              <a:t>bluf</a:t>
            </a:r>
            <a:endParaRPr lang="en-US" dirty="0"/>
          </a:p>
        </p:txBody>
      </p:sp>
    </p:spTree>
    <p:extLst>
      <p:ext uri="{BB962C8B-B14F-4D97-AF65-F5344CB8AC3E}">
        <p14:creationId xmlns:p14="http://schemas.microsoft.com/office/powerpoint/2010/main" val="1302833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282413-7C43-C5F1-A0FB-F19F92D55560}"/>
              </a:ext>
            </a:extLst>
          </p:cNvPr>
          <p:cNvPicPr>
            <a:picLocks noChangeAspect="1"/>
          </p:cNvPicPr>
          <p:nvPr/>
        </p:nvPicPr>
        <p:blipFill rotWithShape="1">
          <a:blip r:embed="rId3"/>
          <a:srcRect l="14370" t="7812" r="46066" b="25926"/>
          <a:stretch/>
        </p:blipFill>
        <p:spPr>
          <a:xfrm>
            <a:off x="197937" y="898988"/>
            <a:ext cx="2742340" cy="2738243"/>
          </a:xfrm>
          <a:prstGeom prst="rect">
            <a:avLst/>
          </a:prstGeom>
        </p:spPr>
      </p:pic>
      <p:pic>
        <p:nvPicPr>
          <p:cNvPr id="6" name="Picture 5">
            <a:extLst>
              <a:ext uri="{FF2B5EF4-FFF2-40B4-BE49-F238E27FC236}">
                <a16:creationId xmlns:a16="http://schemas.microsoft.com/office/drawing/2014/main" id="{7D8C6433-E8CE-7BB4-A2E8-786CB1AED5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255087" y="3214801"/>
            <a:ext cx="2685604" cy="2853787"/>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38A1648A-70C8-40ED-8AA4-4BE75E8441A2}"/>
              </a:ext>
            </a:extLst>
          </p:cNvPr>
          <p:cNvSpPr>
            <a:spLocks noGrp="1"/>
          </p:cNvSpPr>
          <p:nvPr>
            <p:ph type="title"/>
          </p:nvPr>
        </p:nvSpPr>
        <p:spPr/>
        <p:txBody>
          <a:bodyPr/>
          <a:lstStyle/>
          <a:p>
            <a:r>
              <a:rPr lang="en-US" dirty="0"/>
              <a:t>Historical Land-use</a:t>
            </a:r>
          </a:p>
        </p:txBody>
      </p:sp>
      <p:sp>
        <p:nvSpPr>
          <p:cNvPr id="7" name="TextBox 6">
            <a:extLst>
              <a:ext uri="{FF2B5EF4-FFF2-40B4-BE49-F238E27FC236}">
                <a16:creationId xmlns:a16="http://schemas.microsoft.com/office/drawing/2014/main" id="{E8F79165-3B20-77E2-F030-EDDA87C617F9}"/>
              </a:ext>
            </a:extLst>
          </p:cNvPr>
          <p:cNvSpPr txBox="1"/>
          <p:nvPr/>
        </p:nvSpPr>
        <p:spPr>
          <a:xfrm>
            <a:off x="898297" y="3643200"/>
            <a:ext cx="466794" cy="246221"/>
          </a:xfrm>
          <a:prstGeom prst="rect">
            <a:avLst/>
          </a:prstGeom>
          <a:noFill/>
        </p:spPr>
        <p:txBody>
          <a:bodyPr wrap="none" rtlCol="0">
            <a:spAutoFit/>
          </a:bodyPr>
          <a:lstStyle/>
          <a:p>
            <a:r>
              <a:rPr lang="en-US" sz="1000" dirty="0"/>
              <a:t>1990</a:t>
            </a:r>
          </a:p>
        </p:txBody>
      </p:sp>
      <p:sp>
        <p:nvSpPr>
          <p:cNvPr id="4" name="Star: 5 Points 3">
            <a:extLst>
              <a:ext uri="{FF2B5EF4-FFF2-40B4-BE49-F238E27FC236}">
                <a16:creationId xmlns:a16="http://schemas.microsoft.com/office/drawing/2014/main" id="{26EF0731-AF98-3A88-973E-911F143D6338}"/>
              </a:ext>
            </a:extLst>
          </p:cNvPr>
          <p:cNvSpPr/>
          <p:nvPr/>
        </p:nvSpPr>
        <p:spPr>
          <a:xfrm>
            <a:off x="741479" y="2343198"/>
            <a:ext cx="177209" cy="200107"/>
          </a:xfrm>
          <a:prstGeom prst="star5">
            <a:avLst/>
          </a:prstGeom>
          <a:solidFill>
            <a:schemeClr val="tx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Star: 5 Points 4">
            <a:extLst>
              <a:ext uri="{FF2B5EF4-FFF2-40B4-BE49-F238E27FC236}">
                <a16:creationId xmlns:a16="http://schemas.microsoft.com/office/drawing/2014/main" id="{3C993ADF-D3F8-4C83-46CB-0F80811910CF}"/>
              </a:ext>
            </a:extLst>
          </p:cNvPr>
          <p:cNvSpPr/>
          <p:nvPr/>
        </p:nvSpPr>
        <p:spPr>
          <a:xfrm>
            <a:off x="741479" y="4761024"/>
            <a:ext cx="183703" cy="145320"/>
          </a:xfrm>
          <a:prstGeom prst="star5">
            <a:avLst/>
          </a:prstGeom>
          <a:solidFill>
            <a:schemeClr val="tx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F6834D0A-631A-312C-87BE-17F2C1FCD48F}"/>
              </a:ext>
            </a:extLst>
          </p:cNvPr>
          <p:cNvPicPr>
            <a:picLocks noChangeAspect="1"/>
          </p:cNvPicPr>
          <p:nvPr/>
        </p:nvPicPr>
        <p:blipFill>
          <a:blip r:embed="rId5"/>
          <a:stretch>
            <a:fillRect/>
          </a:stretch>
        </p:blipFill>
        <p:spPr>
          <a:xfrm>
            <a:off x="6279522" y="1101112"/>
            <a:ext cx="3857625" cy="247650"/>
          </a:xfrm>
          <a:prstGeom prst="rect">
            <a:avLst/>
          </a:prstGeom>
        </p:spPr>
      </p:pic>
      <p:pic>
        <p:nvPicPr>
          <p:cNvPr id="10" name="Picture 9">
            <a:extLst>
              <a:ext uri="{FF2B5EF4-FFF2-40B4-BE49-F238E27FC236}">
                <a16:creationId xmlns:a16="http://schemas.microsoft.com/office/drawing/2014/main" id="{B0739A04-0816-0853-BBEB-2ECD180D547C}"/>
              </a:ext>
            </a:extLst>
          </p:cNvPr>
          <p:cNvPicPr>
            <a:picLocks noChangeAspect="1"/>
          </p:cNvPicPr>
          <p:nvPr/>
        </p:nvPicPr>
        <p:blipFill>
          <a:blip r:embed="rId6"/>
          <a:stretch>
            <a:fillRect/>
          </a:stretch>
        </p:blipFill>
        <p:spPr>
          <a:xfrm>
            <a:off x="5898521" y="1535474"/>
            <a:ext cx="4619625" cy="3638550"/>
          </a:xfrm>
          <a:prstGeom prst="rect">
            <a:avLst/>
          </a:prstGeom>
        </p:spPr>
      </p:pic>
      <p:pic>
        <p:nvPicPr>
          <p:cNvPr id="13" name="Picture 12">
            <a:extLst>
              <a:ext uri="{FF2B5EF4-FFF2-40B4-BE49-F238E27FC236}">
                <a16:creationId xmlns:a16="http://schemas.microsoft.com/office/drawing/2014/main" id="{BDC16250-4174-5481-96A7-639287C2935B}"/>
              </a:ext>
            </a:extLst>
          </p:cNvPr>
          <p:cNvPicPr>
            <a:picLocks noChangeAspect="1"/>
          </p:cNvPicPr>
          <p:nvPr/>
        </p:nvPicPr>
        <p:blipFill>
          <a:blip r:embed="rId7"/>
          <a:stretch>
            <a:fillRect/>
          </a:stretch>
        </p:blipFill>
        <p:spPr>
          <a:xfrm>
            <a:off x="7332477" y="5142028"/>
            <a:ext cx="2247900" cy="209550"/>
          </a:xfrm>
          <a:prstGeom prst="rect">
            <a:avLst/>
          </a:prstGeom>
        </p:spPr>
      </p:pic>
      <p:pic>
        <p:nvPicPr>
          <p:cNvPr id="15" name="Picture 14">
            <a:extLst>
              <a:ext uri="{FF2B5EF4-FFF2-40B4-BE49-F238E27FC236}">
                <a16:creationId xmlns:a16="http://schemas.microsoft.com/office/drawing/2014/main" id="{F1956DC4-C234-DE63-5F82-BE817A02E51C}"/>
              </a:ext>
            </a:extLst>
          </p:cNvPr>
          <p:cNvPicPr>
            <a:picLocks noChangeAspect="1"/>
          </p:cNvPicPr>
          <p:nvPr/>
        </p:nvPicPr>
        <p:blipFill>
          <a:blip r:embed="rId8"/>
          <a:stretch>
            <a:fillRect/>
          </a:stretch>
        </p:blipFill>
        <p:spPr>
          <a:xfrm>
            <a:off x="5888996" y="1487849"/>
            <a:ext cx="4629150" cy="3686175"/>
          </a:xfrm>
          <a:prstGeom prst="rect">
            <a:avLst/>
          </a:prstGeom>
        </p:spPr>
      </p:pic>
      <p:pic>
        <p:nvPicPr>
          <p:cNvPr id="16" name="Picture 15">
            <a:extLst>
              <a:ext uri="{FF2B5EF4-FFF2-40B4-BE49-F238E27FC236}">
                <a16:creationId xmlns:a16="http://schemas.microsoft.com/office/drawing/2014/main" id="{C1E167E5-EC7E-BC14-4A06-52486F5C261F}"/>
              </a:ext>
            </a:extLst>
          </p:cNvPr>
          <p:cNvPicPr>
            <a:picLocks noChangeAspect="1"/>
          </p:cNvPicPr>
          <p:nvPr/>
        </p:nvPicPr>
        <p:blipFill>
          <a:blip r:embed="rId9"/>
          <a:stretch>
            <a:fillRect/>
          </a:stretch>
        </p:blipFill>
        <p:spPr>
          <a:xfrm>
            <a:off x="7332477" y="5464995"/>
            <a:ext cx="3857625" cy="457200"/>
          </a:xfrm>
          <a:prstGeom prst="rect">
            <a:avLst/>
          </a:prstGeom>
        </p:spPr>
      </p:pic>
      <p:sp>
        <p:nvSpPr>
          <p:cNvPr id="9" name="TextBox 8">
            <a:extLst>
              <a:ext uri="{FF2B5EF4-FFF2-40B4-BE49-F238E27FC236}">
                <a16:creationId xmlns:a16="http://schemas.microsoft.com/office/drawing/2014/main" id="{639D2A79-035B-DDC0-2699-408D0718122A}"/>
              </a:ext>
            </a:extLst>
          </p:cNvPr>
          <p:cNvSpPr txBox="1"/>
          <p:nvPr/>
        </p:nvSpPr>
        <p:spPr>
          <a:xfrm>
            <a:off x="825937" y="1180741"/>
            <a:ext cx="257630" cy="135893"/>
          </a:xfrm>
          <a:prstGeom prst="rect">
            <a:avLst/>
          </a:prstGeom>
          <a:noFill/>
        </p:spPr>
        <p:txBody>
          <a:bodyPr wrap="none" rtlCol="0">
            <a:spAutoFit/>
          </a:bodyPr>
          <a:lstStyle/>
          <a:p>
            <a:r>
              <a:rPr lang="en-US" sz="1000" dirty="0"/>
              <a:t>2017</a:t>
            </a:r>
          </a:p>
        </p:txBody>
      </p:sp>
    </p:spTree>
    <p:extLst>
      <p:ext uri="{BB962C8B-B14F-4D97-AF65-F5344CB8AC3E}">
        <p14:creationId xmlns:p14="http://schemas.microsoft.com/office/powerpoint/2010/main" val="8670018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60A769F-5F40-9604-CA18-31A0EB5A54BE}"/>
              </a:ext>
            </a:extLst>
          </p:cNvPr>
          <p:cNvPicPr>
            <a:picLocks noChangeAspect="1"/>
          </p:cNvPicPr>
          <p:nvPr/>
        </p:nvPicPr>
        <p:blipFill rotWithShape="1">
          <a:blip r:embed="rId3">
            <a:clrChange>
              <a:clrFrom>
                <a:srgbClr val="FFFFFF"/>
              </a:clrFrom>
              <a:clrTo>
                <a:srgbClr val="FFFFFF">
                  <a:alpha val="0"/>
                </a:srgbClr>
              </a:clrTo>
            </a:clrChange>
          </a:blip>
          <a:srcRect l="7380" t="4119" r="11364" b="15825"/>
          <a:stretch/>
        </p:blipFill>
        <p:spPr>
          <a:xfrm>
            <a:off x="178377" y="3767429"/>
            <a:ext cx="2861651" cy="2884060"/>
          </a:xfrm>
          <a:prstGeom prst="rect">
            <a:avLst/>
          </a:prstGeom>
        </p:spPr>
      </p:pic>
      <p:sp>
        <p:nvSpPr>
          <p:cNvPr id="24" name="Text Box 2">
            <a:extLst>
              <a:ext uri="{FF2B5EF4-FFF2-40B4-BE49-F238E27FC236}">
                <a16:creationId xmlns:a16="http://schemas.microsoft.com/office/drawing/2014/main" id="{67E0E005-BA79-8FB8-9148-3A55F04D35CD}"/>
              </a:ext>
            </a:extLst>
          </p:cNvPr>
          <p:cNvSpPr txBox="1">
            <a:spLocks noChangeArrowheads="1"/>
          </p:cNvSpPr>
          <p:nvPr/>
        </p:nvSpPr>
        <p:spPr bwMode="auto">
          <a:xfrm>
            <a:off x="212668" y="4117686"/>
            <a:ext cx="562739" cy="40011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spcBef>
                <a:spcPts val="0"/>
              </a:spcBef>
              <a:spcAft>
                <a:spcPts val="0"/>
              </a:spcAft>
            </a:pPr>
            <a:r>
              <a:rPr lang="en-US" sz="1000" dirty="0">
                <a:effectLst/>
                <a:ea typeface="Times New Roman" panose="02020603050405020304" pitchFamily="18" charset="0"/>
              </a:rPr>
              <a:t>2050 A1B</a:t>
            </a:r>
          </a:p>
        </p:txBody>
      </p:sp>
      <p:pic>
        <p:nvPicPr>
          <p:cNvPr id="8" name="Picture 7">
            <a:extLst>
              <a:ext uri="{FF2B5EF4-FFF2-40B4-BE49-F238E27FC236}">
                <a16:creationId xmlns:a16="http://schemas.microsoft.com/office/drawing/2014/main" id="{A47A2734-11FE-DF6D-2F36-7FF911D1DDBF}"/>
              </a:ext>
            </a:extLst>
          </p:cNvPr>
          <p:cNvPicPr>
            <a:picLocks noChangeAspect="1"/>
          </p:cNvPicPr>
          <p:nvPr/>
        </p:nvPicPr>
        <p:blipFill rotWithShape="1">
          <a:blip r:embed="rId4"/>
          <a:srcRect l="7380" t="4685" r="11364" b="15825"/>
          <a:stretch/>
        </p:blipFill>
        <p:spPr>
          <a:xfrm>
            <a:off x="2996153" y="1988820"/>
            <a:ext cx="2878340" cy="2880360"/>
          </a:xfrm>
          <a:prstGeom prst="rect">
            <a:avLst/>
          </a:prstGeom>
        </p:spPr>
      </p:pic>
      <p:pic>
        <p:nvPicPr>
          <p:cNvPr id="4" name="Picture 3">
            <a:extLst>
              <a:ext uri="{FF2B5EF4-FFF2-40B4-BE49-F238E27FC236}">
                <a16:creationId xmlns:a16="http://schemas.microsoft.com/office/drawing/2014/main" id="{5D70107D-C3B1-4B91-41F2-4496B228682B}"/>
              </a:ext>
            </a:extLst>
          </p:cNvPr>
          <p:cNvPicPr>
            <a:picLocks noChangeAspect="1"/>
          </p:cNvPicPr>
          <p:nvPr/>
        </p:nvPicPr>
        <p:blipFill rotWithShape="1">
          <a:blip r:embed="rId5"/>
          <a:srcRect l="14370" t="7812" r="46066" b="25926"/>
          <a:stretch/>
        </p:blipFill>
        <p:spPr>
          <a:xfrm>
            <a:off x="145937" y="1051011"/>
            <a:ext cx="2742340" cy="2738243"/>
          </a:xfrm>
          <a:prstGeom prst="rect">
            <a:avLst/>
          </a:prstGeom>
        </p:spPr>
      </p:pic>
      <p:sp>
        <p:nvSpPr>
          <p:cNvPr id="2" name="Title 1">
            <a:extLst>
              <a:ext uri="{FF2B5EF4-FFF2-40B4-BE49-F238E27FC236}">
                <a16:creationId xmlns:a16="http://schemas.microsoft.com/office/drawing/2014/main" id="{38A1648A-70C8-40ED-8AA4-4BE75E8441A2}"/>
              </a:ext>
            </a:extLst>
          </p:cNvPr>
          <p:cNvSpPr>
            <a:spLocks noGrp="1"/>
          </p:cNvSpPr>
          <p:nvPr>
            <p:ph type="title"/>
          </p:nvPr>
        </p:nvSpPr>
        <p:spPr/>
        <p:txBody>
          <a:bodyPr/>
          <a:lstStyle/>
          <a:p>
            <a:r>
              <a:rPr lang="en-US" dirty="0"/>
              <a:t>Future Land-use projections – no stormwater management considered</a:t>
            </a:r>
          </a:p>
        </p:txBody>
      </p:sp>
      <p:sp>
        <p:nvSpPr>
          <p:cNvPr id="3" name="Star: 5 Points 2">
            <a:extLst>
              <a:ext uri="{FF2B5EF4-FFF2-40B4-BE49-F238E27FC236}">
                <a16:creationId xmlns:a16="http://schemas.microsoft.com/office/drawing/2014/main" id="{B43B1199-63C7-6DA3-17A4-A60019EC1124}"/>
              </a:ext>
            </a:extLst>
          </p:cNvPr>
          <p:cNvSpPr/>
          <p:nvPr/>
        </p:nvSpPr>
        <p:spPr>
          <a:xfrm>
            <a:off x="2253736" y="1452228"/>
            <a:ext cx="248093" cy="274155"/>
          </a:xfrm>
          <a:prstGeom prst="star5">
            <a:avLst/>
          </a:prstGeom>
          <a:solidFill>
            <a:schemeClr val="tx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tar: 5 Points 5">
            <a:extLst>
              <a:ext uri="{FF2B5EF4-FFF2-40B4-BE49-F238E27FC236}">
                <a16:creationId xmlns:a16="http://schemas.microsoft.com/office/drawing/2014/main" id="{59D6C693-582E-D3BA-F5B1-43A5C6FD90BB}"/>
              </a:ext>
            </a:extLst>
          </p:cNvPr>
          <p:cNvSpPr/>
          <p:nvPr/>
        </p:nvSpPr>
        <p:spPr>
          <a:xfrm>
            <a:off x="5104311" y="2313940"/>
            <a:ext cx="248093" cy="274155"/>
          </a:xfrm>
          <a:prstGeom prst="star5">
            <a:avLst/>
          </a:prstGeom>
          <a:solidFill>
            <a:schemeClr val="tx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Star: 5 Points 6">
            <a:extLst>
              <a:ext uri="{FF2B5EF4-FFF2-40B4-BE49-F238E27FC236}">
                <a16:creationId xmlns:a16="http://schemas.microsoft.com/office/drawing/2014/main" id="{B8CA7748-B84A-0B3D-0B55-76B51ACC021F}"/>
              </a:ext>
            </a:extLst>
          </p:cNvPr>
          <p:cNvSpPr/>
          <p:nvPr/>
        </p:nvSpPr>
        <p:spPr>
          <a:xfrm>
            <a:off x="2161660" y="4243641"/>
            <a:ext cx="248093" cy="274155"/>
          </a:xfrm>
          <a:prstGeom prst="star5">
            <a:avLst/>
          </a:prstGeom>
          <a:solidFill>
            <a:schemeClr val="tx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A7BD6423-1932-65EC-AFD6-ADFDE6FCA15A}"/>
              </a:ext>
            </a:extLst>
          </p:cNvPr>
          <p:cNvPicPr>
            <a:picLocks noChangeAspect="1"/>
          </p:cNvPicPr>
          <p:nvPr/>
        </p:nvPicPr>
        <p:blipFill>
          <a:blip r:embed="rId6"/>
          <a:stretch>
            <a:fillRect/>
          </a:stretch>
        </p:blipFill>
        <p:spPr>
          <a:xfrm>
            <a:off x="6467364" y="1277066"/>
            <a:ext cx="4162425" cy="266700"/>
          </a:xfrm>
          <a:prstGeom prst="rect">
            <a:avLst/>
          </a:prstGeom>
        </p:spPr>
      </p:pic>
      <p:pic>
        <p:nvPicPr>
          <p:cNvPr id="13" name="Picture 12">
            <a:extLst>
              <a:ext uri="{FF2B5EF4-FFF2-40B4-BE49-F238E27FC236}">
                <a16:creationId xmlns:a16="http://schemas.microsoft.com/office/drawing/2014/main" id="{A998E6F2-0475-23C4-1F53-33DE8258ECBB}"/>
              </a:ext>
            </a:extLst>
          </p:cNvPr>
          <p:cNvPicPr>
            <a:picLocks noChangeAspect="1"/>
          </p:cNvPicPr>
          <p:nvPr/>
        </p:nvPicPr>
        <p:blipFill rotWithShape="1">
          <a:blip r:embed="rId7"/>
          <a:srcRect r="5378"/>
          <a:stretch/>
        </p:blipFill>
        <p:spPr>
          <a:xfrm>
            <a:off x="5869172" y="1628775"/>
            <a:ext cx="4614530" cy="3600450"/>
          </a:xfrm>
          <a:prstGeom prst="rect">
            <a:avLst/>
          </a:prstGeom>
        </p:spPr>
      </p:pic>
      <p:pic>
        <p:nvPicPr>
          <p:cNvPr id="14" name="Picture 13">
            <a:extLst>
              <a:ext uri="{FF2B5EF4-FFF2-40B4-BE49-F238E27FC236}">
                <a16:creationId xmlns:a16="http://schemas.microsoft.com/office/drawing/2014/main" id="{E7F9FDBD-02E9-2E86-4F31-1D7261499C11}"/>
              </a:ext>
            </a:extLst>
          </p:cNvPr>
          <p:cNvPicPr>
            <a:picLocks noChangeAspect="1"/>
          </p:cNvPicPr>
          <p:nvPr/>
        </p:nvPicPr>
        <p:blipFill>
          <a:blip r:embed="rId8"/>
          <a:stretch>
            <a:fillRect/>
          </a:stretch>
        </p:blipFill>
        <p:spPr>
          <a:xfrm>
            <a:off x="7304123" y="5209459"/>
            <a:ext cx="2247900" cy="209550"/>
          </a:xfrm>
          <a:prstGeom prst="rect">
            <a:avLst/>
          </a:prstGeom>
        </p:spPr>
      </p:pic>
      <p:pic>
        <p:nvPicPr>
          <p:cNvPr id="23" name="Picture 22">
            <a:extLst>
              <a:ext uri="{FF2B5EF4-FFF2-40B4-BE49-F238E27FC236}">
                <a16:creationId xmlns:a16="http://schemas.microsoft.com/office/drawing/2014/main" id="{9A4DA74F-56D6-CE27-BD17-51DFF3B4A425}"/>
              </a:ext>
            </a:extLst>
          </p:cNvPr>
          <p:cNvPicPr>
            <a:picLocks noChangeAspect="1"/>
          </p:cNvPicPr>
          <p:nvPr/>
        </p:nvPicPr>
        <p:blipFill>
          <a:blip r:embed="rId9"/>
          <a:stretch>
            <a:fillRect/>
          </a:stretch>
        </p:blipFill>
        <p:spPr>
          <a:xfrm>
            <a:off x="5869172" y="1589306"/>
            <a:ext cx="4695825" cy="3562350"/>
          </a:xfrm>
          <a:prstGeom prst="rect">
            <a:avLst/>
          </a:prstGeom>
        </p:spPr>
      </p:pic>
      <p:pic>
        <p:nvPicPr>
          <p:cNvPr id="25" name="Picture 24">
            <a:extLst>
              <a:ext uri="{FF2B5EF4-FFF2-40B4-BE49-F238E27FC236}">
                <a16:creationId xmlns:a16="http://schemas.microsoft.com/office/drawing/2014/main" id="{43E397E1-1646-92CB-9018-F7177EF3D24E}"/>
              </a:ext>
            </a:extLst>
          </p:cNvPr>
          <p:cNvPicPr>
            <a:picLocks noChangeAspect="1"/>
          </p:cNvPicPr>
          <p:nvPr/>
        </p:nvPicPr>
        <p:blipFill>
          <a:blip r:embed="rId10"/>
          <a:stretch>
            <a:fillRect/>
          </a:stretch>
        </p:blipFill>
        <p:spPr>
          <a:xfrm>
            <a:off x="7304123" y="5769602"/>
            <a:ext cx="1895475" cy="238125"/>
          </a:xfrm>
          <a:prstGeom prst="rect">
            <a:avLst/>
          </a:prstGeom>
        </p:spPr>
      </p:pic>
      <p:pic>
        <p:nvPicPr>
          <p:cNvPr id="27" name="Picture 26">
            <a:extLst>
              <a:ext uri="{FF2B5EF4-FFF2-40B4-BE49-F238E27FC236}">
                <a16:creationId xmlns:a16="http://schemas.microsoft.com/office/drawing/2014/main" id="{AB707DD6-5655-5B72-AF38-D1429EDEBBD7}"/>
              </a:ext>
            </a:extLst>
          </p:cNvPr>
          <p:cNvPicPr>
            <a:picLocks noChangeAspect="1"/>
          </p:cNvPicPr>
          <p:nvPr/>
        </p:nvPicPr>
        <p:blipFill>
          <a:blip r:embed="rId11"/>
          <a:stretch>
            <a:fillRect/>
          </a:stretch>
        </p:blipFill>
        <p:spPr>
          <a:xfrm>
            <a:off x="7351747" y="5470480"/>
            <a:ext cx="1800225" cy="247650"/>
          </a:xfrm>
          <a:prstGeom prst="rect">
            <a:avLst/>
          </a:prstGeom>
        </p:spPr>
      </p:pic>
      <p:sp>
        <p:nvSpPr>
          <p:cNvPr id="5" name="TextBox 4">
            <a:extLst>
              <a:ext uri="{FF2B5EF4-FFF2-40B4-BE49-F238E27FC236}">
                <a16:creationId xmlns:a16="http://schemas.microsoft.com/office/drawing/2014/main" id="{1AD7A562-2FE2-61B2-E7E6-2A39CDE77A17}"/>
              </a:ext>
            </a:extLst>
          </p:cNvPr>
          <p:cNvSpPr txBox="1"/>
          <p:nvPr/>
        </p:nvSpPr>
        <p:spPr>
          <a:xfrm>
            <a:off x="819551" y="1272634"/>
            <a:ext cx="257630" cy="135893"/>
          </a:xfrm>
          <a:prstGeom prst="rect">
            <a:avLst/>
          </a:prstGeom>
          <a:noFill/>
        </p:spPr>
        <p:txBody>
          <a:bodyPr wrap="none" rtlCol="0">
            <a:spAutoFit/>
          </a:bodyPr>
          <a:lstStyle/>
          <a:p>
            <a:r>
              <a:rPr lang="en-US" sz="1000" dirty="0"/>
              <a:t>2017</a:t>
            </a:r>
          </a:p>
        </p:txBody>
      </p:sp>
      <p:sp>
        <p:nvSpPr>
          <p:cNvPr id="10" name="TextBox 9">
            <a:extLst>
              <a:ext uri="{FF2B5EF4-FFF2-40B4-BE49-F238E27FC236}">
                <a16:creationId xmlns:a16="http://schemas.microsoft.com/office/drawing/2014/main" id="{EE26D878-59AB-3E02-F73C-8422354868BD}"/>
              </a:ext>
            </a:extLst>
          </p:cNvPr>
          <p:cNvSpPr txBox="1"/>
          <p:nvPr/>
        </p:nvSpPr>
        <p:spPr>
          <a:xfrm>
            <a:off x="3678196" y="1988820"/>
            <a:ext cx="657552" cy="246221"/>
          </a:xfrm>
          <a:prstGeom prst="rect">
            <a:avLst/>
          </a:prstGeom>
          <a:noFill/>
        </p:spPr>
        <p:txBody>
          <a:bodyPr wrap="none" rtlCol="0">
            <a:spAutoFit/>
          </a:bodyPr>
          <a:lstStyle/>
          <a:p>
            <a:r>
              <a:rPr lang="en-US" sz="1000" dirty="0"/>
              <a:t>2050 B2</a:t>
            </a:r>
          </a:p>
        </p:txBody>
      </p:sp>
    </p:spTree>
    <p:extLst>
      <p:ext uri="{BB962C8B-B14F-4D97-AF65-F5344CB8AC3E}">
        <p14:creationId xmlns:p14="http://schemas.microsoft.com/office/powerpoint/2010/main" val="9472334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4728C59-91E5-6693-4097-6A7D7F63D6D2}"/>
              </a:ext>
            </a:extLst>
          </p:cNvPr>
          <p:cNvPicPr>
            <a:picLocks noChangeAspect="1"/>
          </p:cNvPicPr>
          <p:nvPr/>
        </p:nvPicPr>
        <p:blipFill rotWithShape="1">
          <a:blip r:embed="rId3">
            <a:clrChange>
              <a:clrFrom>
                <a:srgbClr val="FFFFFF"/>
              </a:clrFrom>
              <a:clrTo>
                <a:srgbClr val="FFFFFF">
                  <a:alpha val="0"/>
                </a:srgbClr>
              </a:clrTo>
            </a:clrChange>
          </a:blip>
          <a:srcRect l="7380" t="4119" r="11364" b="15825"/>
          <a:stretch/>
        </p:blipFill>
        <p:spPr>
          <a:xfrm>
            <a:off x="198275" y="3789254"/>
            <a:ext cx="2861651" cy="2884060"/>
          </a:xfrm>
          <a:prstGeom prst="rect">
            <a:avLst/>
          </a:prstGeom>
        </p:spPr>
      </p:pic>
      <p:sp>
        <p:nvSpPr>
          <p:cNvPr id="26" name="Text Box 2">
            <a:extLst>
              <a:ext uri="{FF2B5EF4-FFF2-40B4-BE49-F238E27FC236}">
                <a16:creationId xmlns:a16="http://schemas.microsoft.com/office/drawing/2014/main" id="{D0403376-C68D-B8C2-3A68-557EF2A81302}"/>
              </a:ext>
            </a:extLst>
          </p:cNvPr>
          <p:cNvSpPr txBox="1">
            <a:spLocks noChangeArrowheads="1"/>
          </p:cNvSpPr>
          <p:nvPr/>
        </p:nvSpPr>
        <p:spPr bwMode="auto">
          <a:xfrm>
            <a:off x="232566" y="4139511"/>
            <a:ext cx="562739" cy="40011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spcBef>
                <a:spcPts val="0"/>
              </a:spcBef>
              <a:spcAft>
                <a:spcPts val="0"/>
              </a:spcAft>
            </a:pPr>
            <a:r>
              <a:rPr lang="en-US" sz="1000" dirty="0">
                <a:effectLst/>
                <a:ea typeface="Times New Roman" panose="02020603050405020304" pitchFamily="18" charset="0"/>
              </a:rPr>
              <a:t>2050 A1B</a:t>
            </a:r>
          </a:p>
        </p:txBody>
      </p:sp>
      <p:pic>
        <p:nvPicPr>
          <p:cNvPr id="13" name="Picture 12">
            <a:extLst>
              <a:ext uri="{FF2B5EF4-FFF2-40B4-BE49-F238E27FC236}">
                <a16:creationId xmlns:a16="http://schemas.microsoft.com/office/drawing/2014/main" id="{0819BF94-037A-84D7-BFB9-DC838F68A363}"/>
              </a:ext>
            </a:extLst>
          </p:cNvPr>
          <p:cNvPicPr>
            <a:picLocks noChangeAspect="1"/>
          </p:cNvPicPr>
          <p:nvPr/>
        </p:nvPicPr>
        <p:blipFill rotWithShape="1">
          <a:blip r:embed="rId4"/>
          <a:srcRect l="7380" t="4685" r="11364" b="15825"/>
          <a:stretch/>
        </p:blipFill>
        <p:spPr>
          <a:xfrm>
            <a:off x="3008946" y="1691508"/>
            <a:ext cx="2878340" cy="2880360"/>
          </a:xfrm>
          <a:prstGeom prst="rect">
            <a:avLst/>
          </a:prstGeom>
        </p:spPr>
      </p:pic>
      <p:sp>
        <p:nvSpPr>
          <p:cNvPr id="15" name="Text Box 2">
            <a:extLst>
              <a:ext uri="{FF2B5EF4-FFF2-40B4-BE49-F238E27FC236}">
                <a16:creationId xmlns:a16="http://schemas.microsoft.com/office/drawing/2014/main" id="{F1F78355-9362-7858-057E-DF0386F9DE7D}"/>
              </a:ext>
            </a:extLst>
          </p:cNvPr>
          <p:cNvSpPr txBox="1">
            <a:spLocks noChangeArrowheads="1"/>
          </p:cNvSpPr>
          <p:nvPr/>
        </p:nvSpPr>
        <p:spPr bwMode="auto">
          <a:xfrm>
            <a:off x="3059926" y="1860945"/>
            <a:ext cx="562739" cy="40011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spcBef>
                <a:spcPts val="0"/>
              </a:spcBef>
              <a:spcAft>
                <a:spcPts val="0"/>
              </a:spcAft>
            </a:pPr>
            <a:r>
              <a:rPr lang="en-US" sz="1000" dirty="0">
                <a:effectLst/>
                <a:ea typeface="Times New Roman" panose="02020603050405020304" pitchFamily="18" charset="0"/>
              </a:rPr>
              <a:t>2050 B2</a:t>
            </a:r>
          </a:p>
        </p:txBody>
      </p:sp>
      <p:pic>
        <p:nvPicPr>
          <p:cNvPr id="4" name="Picture 3">
            <a:extLst>
              <a:ext uri="{FF2B5EF4-FFF2-40B4-BE49-F238E27FC236}">
                <a16:creationId xmlns:a16="http://schemas.microsoft.com/office/drawing/2014/main" id="{6AADB596-1CB1-E9E1-0D90-C514F0B48E44}"/>
              </a:ext>
            </a:extLst>
          </p:cNvPr>
          <p:cNvPicPr>
            <a:picLocks noChangeAspect="1"/>
          </p:cNvPicPr>
          <p:nvPr/>
        </p:nvPicPr>
        <p:blipFill rotWithShape="1">
          <a:blip r:embed="rId5"/>
          <a:srcRect l="14370" t="7812" r="46066" b="25926"/>
          <a:stretch/>
        </p:blipFill>
        <p:spPr>
          <a:xfrm>
            <a:off x="145937" y="1051011"/>
            <a:ext cx="2742340" cy="2738243"/>
          </a:xfrm>
          <a:prstGeom prst="rect">
            <a:avLst/>
          </a:prstGeom>
        </p:spPr>
      </p:pic>
      <p:sp>
        <p:nvSpPr>
          <p:cNvPr id="2" name="Title 1">
            <a:extLst>
              <a:ext uri="{FF2B5EF4-FFF2-40B4-BE49-F238E27FC236}">
                <a16:creationId xmlns:a16="http://schemas.microsoft.com/office/drawing/2014/main" id="{38A1648A-70C8-40ED-8AA4-4BE75E8441A2}"/>
              </a:ext>
            </a:extLst>
          </p:cNvPr>
          <p:cNvSpPr>
            <a:spLocks noGrp="1"/>
          </p:cNvSpPr>
          <p:nvPr>
            <p:ph type="title"/>
          </p:nvPr>
        </p:nvSpPr>
        <p:spPr/>
        <p:txBody>
          <a:bodyPr/>
          <a:lstStyle/>
          <a:p>
            <a:r>
              <a:rPr lang="en-US" dirty="0"/>
              <a:t>Future Land-use projections – no stormwater management considered</a:t>
            </a:r>
          </a:p>
        </p:txBody>
      </p:sp>
      <p:sp>
        <p:nvSpPr>
          <p:cNvPr id="3" name="Star: 5 Points 2">
            <a:extLst>
              <a:ext uri="{FF2B5EF4-FFF2-40B4-BE49-F238E27FC236}">
                <a16:creationId xmlns:a16="http://schemas.microsoft.com/office/drawing/2014/main" id="{B43B1199-63C7-6DA3-17A4-A60019EC1124}"/>
              </a:ext>
            </a:extLst>
          </p:cNvPr>
          <p:cNvSpPr/>
          <p:nvPr/>
        </p:nvSpPr>
        <p:spPr>
          <a:xfrm>
            <a:off x="1393060" y="1691508"/>
            <a:ext cx="248093" cy="274155"/>
          </a:xfrm>
          <a:prstGeom prst="star5">
            <a:avLst/>
          </a:prstGeom>
          <a:solidFill>
            <a:schemeClr val="tx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tar: 5 Points 5">
            <a:extLst>
              <a:ext uri="{FF2B5EF4-FFF2-40B4-BE49-F238E27FC236}">
                <a16:creationId xmlns:a16="http://schemas.microsoft.com/office/drawing/2014/main" id="{59D6C693-582E-D3BA-F5B1-43A5C6FD90BB}"/>
              </a:ext>
            </a:extLst>
          </p:cNvPr>
          <p:cNvSpPr/>
          <p:nvPr/>
        </p:nvSpPr>
        <p:spPr>
          <a:xfrm>
            <a:off x="4358264" y="2428899"/>
            <a:ext cx="248093" cy="274155"/>
          </a:xfrm>
          <a:prstGeom prst="star5">
            <a:avLst/>
          </a:prstGeom>
          <a:solidFill>
            <a:schemeClr val="tx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Star: 5 Points 6">
            <a:extLst>
              <a:ext uri="{FF2B5EF4-FFF2-40B4-BE49-F238E27FC236}">
                <a16:creationId xmlns:a16="http://schemas.microsoft.com/office/drawing/2014/main" id="{B8CA7748-B84A-0B3D-0B55-76B51ACC021F}"/>
              </a:ext>
            </a:extLst>
          </p:cNvPr>
          <p:cNvSpPr/>
          <p:nvPr/>
        </p:nvSpPr>
        <p:spPr>
          <a:xfrm>
            <a:off x="1463419" y="4434790"/>
            <a:ext cx="248093" cy="274155"/>
          </a:xfrm>
          <a:prstGeom prst="star5">
            <a:avLst/>
          </a:prstGeom>
          <a:solidFill>
            <a:schemeClr val="tx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E7F9FDBD-02E9-2E86-4F31-1D7261499C11}"/>
              </a:ext>
            </a:extLst>
          </p:cNvPr>
          <p:cNvPicPr>
            <a:picLocks noChangeAspect="1"/>
          </p:cNvPicPr>
          <p:nvPr/>
        </p:nvPicPr>
        <p:blipFill>
          <a:blip r:embed="rId6"/>
          <a:stretch>
            <a:fillRect/>
          </a:stretch>
        </p:blipFill>
        <p:spPr>
          <a:xfrm>
            <a:off x="7304123" y="5209459"/>
            <a:ext cx="2247900" cy="209550"/>
          </a:xfrm>
          <a:prstGeom prst="rect">
            <a:avLst/>
          </a:prstGeom>
        </p:spPr>
      </p:pic>
      <p:pic>
        <p:nvPicPr>
          <p:cNvPr id="25" name="Picture 24">
            <a:extLst>
              <a:ext uri="{FF2B5EF4-FFF2-40B4-BE49-F238E27FC236}">
                <a16:creationId xmlns:a16="http://schemas.microsoft.com/office/drawing/2014/main" id="{43E397E1-1646-92CB-9018-F7177EF3D24E}"/>
              </a:ext>
            </a:extLst>
          </p:cNvPr>
          <p:cNvPicPr>
            <a:picLocks noChangeAspect="1"/>
          </p:cNvPicPr>
          <p:nvPr/>
        </p:nvPicPr>
        <p:blipFill>
          <a:blip r:embed="rId7"/>
          <a:stretch>
            <a:fillRect/>
          </a:stretch>
        </p:blipFill>
        <p:spPr>
          <a:xfrm>
            <a:off x="7304123" y="5769602"/>
            <a:ext cx="1895475" cy="238125"/>
          </a:xfrm>
          <a:prstGeom prst="rect">
            <a:avLst/>
          </a:prstGeom>
        </p:spPr>
      </p:pic>
      <p:pic>
        <p:nvPicPr>
          <p:cNvPr id="27" name="Picture 26">
            <a:extLst>
              <a:ext uri="{FF2B5EF4-FFF2-40B4-BE49-F238E27FC236}">
                <a16:creationId xmlns:a16="http://schemas.microsoft.com/office/drawing/2014/main" id="{AB707DD6-5655-5B72-AF38-D1429EDEBBD7}"/>
              </a:ext>
            </a:extLst>
          </p:cNvPr>
          <p:cNvPicPr>
            <a:picLocks noChangeAspect="1"/>
          </p:cNvPicPr>
          <p:nvPr/>
        </p:nvPicPr>
        <p:blipFill>
          <a:blip r:embed="rId8"/>
          <a:stretch>
            <a:fillRect/>
          </a:stretch>
        </p:blipFill>
        <p:spPr>
          <a:xfrm>
            <a:off x="7351747" y="5470480"/>
            <a:ext cx="1800225" cy="247650"/>
          </a:xfrm>
          <a:prstGeom prst="rect">
            <a:avLst/>
          </a:prstGeom>
        </p:spPr>
      </p:pic>
      <p:pic>
        <p:nvPicPr>
          <p:cNvPr id="5" name="Picture 4">
            <a:extLst>
              <a:ext uri="{FF2B5EF4-FFF2-40B4-BE49-F238E27FC236}">
                <a16:creationId xmlns:a16="http://schemas.microsoft.com/office/drawing/2014/main" id="{0360E306-AC6E-BA26-0B3A-3AB4E1709B6D}"/>
              </a:ext>
            </a:extLst>
          </p:cNvPr>
          <p:cNvPicPr>
            <a:picLocks noChangeAspect="1"/>
          </p:cNvPicPr>
          <p:nvPr/>
        </p:nvPicPr>
        <p:blipFill>
          <a:blip r:embed="rId9"/>
          <a:stretch>
            <a:fillRect/>
          </a:stretch>
        </p:blipFill>
        <p:spPr>
          <a:xfrm>
            <a:off x="6689760" y="1117093"/>
            <a:ext cx="3476625" cy="228600"/>
          </a:xfrm>
          <a:prstGeom prst="rect">
            <a:avLst/>
          </a:prstGeom>
        </p:spPr>
      </p:pic>
      <p:pic>
        <p:nvPicPr>
          <p:cNvPr id="10" name="Picture 9">
            <a:extLst>
              <a:ext uri="{FF2B5EF4-FFF2-40B4-BE49-F238E27FC236}">
                <a16:creationId xmlns:a16="http://schemas.microsoft.com/office/drawing/2014/main" id="{7E06473B-90E7-C9CD-D7B2-674D6E196A5A}"/>
              </a:ext>
            </a:extLst>
          </p:cNvPr>
          <p:cNvPicPr>
            <a:picLocks noChangeAspect="1"/>
          </p:cNvPicPr>
          <p:nvPr/>
        </p:nvPicPr>
        <p:blipFill>
          <a:blip r:embed="rId10"/>
          <a:stretch>
            <a:fillRect/>
          </a:stretch>
        </p:blipFill>
        <p:spPr>
          <a:xfrm>
            <a:off x="5899184" y="1496401"/>
            <a:ext cx="4705350" cy="3562350"/>
          </a:xfrm>
          <a:prstGeom prst="rect">
            <a:avLst/>
          </a:prstGeom>
        </p:spPr>
      </p:pic>
      <p:pic>
        <p:nvPicPr>
          <p:cNvPr id="24" name="Picture 23">
            <a:extLst>
              <a:ext uri="{FF2B5EF4-FFF2-40B4-BE49-F238E27FC236}">
                <a16:creationId xmlns:a16="http://schemas.microsoft.com/office/drawing/2014/main" id="{A4744C4C-BE83-030C-96EB-0AEFA31AAD5B}"/>
              </a:ext>
            </a:extLst>
          </p:cNvPr>
          <p:cNvPicPr>
            <a:picLocks noChangeAspect="1"/>
          </p:cNvPicPr>
          <p:nvPr/>
        </p:nvPicPr>
        <p:blipFill>
          <a:blip r:embed="rId11"/>
          <a:stretch>
            <a:fillRect/>
          </a:stretch>
        </p:blipFill>
        <p:spPr>
          <a:xfrm>
            <a:off x="5891252" y="1429726"/>
            <a:ext cx="4619625" cy="3629025"/>
          </a:xfrm>
          <a:prstGeom prst="rect">
            <a:avLst/>
          </a:prstGeom>
        </p:spPr>
      </p:pic>
      <p:sp>
        <p:nvSpPr>
          <p:cNvPr id="8" name="TextBox 7">
            <a:extLst>
              <a:ext uri="{FF2B5EF4-FFF2-40B4-BE49-F238E27FC236}">
                <a16:creationId xmlns:a16="http://schemas.microsoft.com/office/drawing/2014/main" id="{FC3B70A1-6F38-CDC9-18FA-D90E7B91F030}"/>
              </a:ext>
            </a:extLst>
          </p:cNvPr>
          <p:cNvSpPr txBox="1"/>
          <p:nvPr/>
        </p:nvSpPr>
        <p:spPr>
          <a:xfrm>
            <a:off x="928887" y="1195399"/>
            <a:ext cx="257630" cy="135893"/>
          </a:xfrm>
          <a:prstGeom prst="rect">
            <a:avLst/>
          </a:prstGeom>
          <a:noFill/>
        </p:spPr>
        <p:txBody>
          <a:bodyPr wrap="none" rtlCol="0">
            <a:spAutoFit/>
          </a:bodyPr>
          <a:lstStyle/>
          <a:p>
            <a:r>
              <a:rPr lang="en-US" sz="1000" dirty="0"/>
              <a:t>2017</a:t>
            </a:r>
          </a:p>
        </p:txBody>
      </p:sp>
    </p:spTree>
    <p:extLst>
      <p:ext uri="{BB962C8B-B14F-4D97-AF65-F5344CB8AC3E}">
        <p14:creationId xmlns:p14="http://schemas.microsoft.com/office/powerpoint/2010/main" val="25290981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67B2DC5-7C32-260C-87FB-960FF8127C53}"/>
              </a:ext>
            </a:extLst>
          </p:cNvPr>
          <p:cNvPicPr>
            <a:picLocks noChangeAspect="1"/>
          </p:cNvPicPr>
          <p:nvPr/>
        </p:nvPicPr>
        <p:blipFill rotWithShape="1">
          <a:blip r:embed="rId3">
            <a:clrChange>
              <a:clrFrom>
                <a:srgbClr val="FFFFFF"/>
              </a:clrFrom>
              <a:clrTo>
                <a:srgbClr val="FFFFFF">
                  <a:alpha val="0"/>
                </a:srgbClr>
              </a:clrTo>
            </a:clrChange>
          </a:blip>
          <a:srcRect l="7380" t="4119" r="11364" b="15825"/>
          <a:stretch/>
        </p:blipFill>
        <p:spPr>
          <a:xfrm>
            <a:off x="220773" y="3635511"/>
            <a:ext cx="2861651" cy="2884060"/>
          </a:xfrm>
          <a:prstGeom prst="rect">
            <a:avLst/>
          </a:prstGeom>
        </p:spPr>
      </p:pic>
      <p:sp>
        <p:nvSpPr>
          <p:cNvPr id="24" name="Text Box 2">
            <a:extLst>
              <a:ext uri="{FF2B5EF4-FFF2-40B4-BE49-F238E27FC236}">
                <a16:creationId xmlns:a16="http://schemas.microsoft.com/office/drawing/2014/main" id="{DDB99292-CEA7-CA58-9A16-75CDA1FDDA03}"/>
              </a:ext>
            </a:extLst>
          </p:cNvPr>
          <p:cNvSpPr txBox="1">
            <a:spLocks noChangeArrowheads="1"/>
          </p:cNvSpPr>
          <p:nvPr/>
        </p:nvSpPr>
        <p:spPr bwMode="auto">
          <a:xfrm>
            <a:off x="255064" y="3985768"/>
            <a:ext cx="562739" cy="40011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spcBef>
                <a:spcPts val="0"/>
              </a:spcBef>
              <a:spcAft>
                <a:spcPts val="0"/>
              </a:spcAft>
            </a:pPr>
            <a:r>
              <a:rPr lang="en-US" sz="1000" dirty="0">
                <a:effectLst/>
                <a:ea typeface="Times New Roman" panose="02020603050405020304" pitchFamily="18" charset="0"/>
              </a:rPr>
              <a:t>2050 A1B</a:t>
            </a:r>
          </a:p>
        </p:txBody>
      </p:sp>
      <p:pic>
        <p:nvPicPr>
          <p:cNvPr id="9" name="Picture 8">
            <a:extLst>
              <a:ext uri="{FF2B5EF4-FFF2-40B4-BE49-F238E27FC236}">
                <a16:creationId xmlns:a16="http://schemas.microsoft.com/office/drawing/2014/main" id="{7106E7EF-E6DD-07FB-1347-269C0684D294}"/>
              </a:ext>
            </a:extLst>
          </p:cNvPr>
          <p:cNvPicPr>
            <a:picLocks noChangeAspect="1"/>
          </p:cNvPicPr>
          <p:nvPr/>
        </p:nvPicPr>
        <p:blipFill rotWithShape="1">
          <a:blip r:embed="rId4"/>
          <a:srcRect l="7380" t="4685" r="11364" b="15825"/>
          <a:stretch/>
        </p:blipFill>
        <p:spPr>
          <a:xfrm>
            <a:off x="3276572" y="1703723"/>
            <a:ext cx="2878340" cy="2880360"/>
          </a:xfrm>
          <a:prstGeom prst="rect">
            <a:avLst/>
          </a:prstGeom>
        </p:spPr>
      </p:pic>
      <p:sp>
        <p:nvSpPr>
          <p:cNvPr id="10" name="Text Box 2">
            <a:extLst>
              <a:ext uri="{FF2B5EF4-FFF2-40B4-BE49-F238E27FC236}">
                <a16:creationId xmlns:a16="http://schemas.microsoft.com/office/drawing/2014/main" id="{0843ED93-24E7-610F-F8DE-8086373279BF}"/>
              </a:ext>
            </a:extLst>
          </p:cNvPr>
          <p:cNvSpPr txBox="1">
            <a:spLocks noChangeArrowheads="1"/>
          </p:cNvSpPr>
          <p:nvPr/>
        </p:nvSpPr>
        <p:spPr bwMode="auto">
          <a:xfrm>
            <a:off x="3327552" y="1873160"/>
            <a:ext cx="562739" cy="40011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spcBef>
                <a:spcPts val="0"/>
              </a:spcBef>
              <a:spcAft>
                <a:spcPts val="0"/>
              </a:spcAft>
            </a:pPr>
            <a:r>
              <a:rPr lang="en-US" sz="1000" dirty="0">
                <a:effectLst/>
                <a:ea typeface="Times New Roman" panose="02020603050405020304" pitchFamily="18" charset="0"/>
              </a:rPr>
              <a:t>2050 B2</a:t>
            </a:r>
          </a:p>
        </p:txBody>
      </p:sp>
      <p:pic>
        <p:nvPicPr>
          <p:cNvPr id="4" name="Picture 3">
            <a:extLst>
              <a:ext uri="{FF2B5EF4-FFF2-40B4-BE49-F238E27FC236}">
                <a16:creationId xmlns:a16="http://schemas.microsoft.com/office/drawing/2014/main" id="{C11B500B-5434-A2AF-DDC4-C55464971FA5}"/>
              </a:ext>
            </a:extLst>
          </p:cNvPr>
          <p:cNvPicPr>
            <a:picLocks noChangeAspect="1"/>
          </p:cNvPicPr>
          <p:nvPr/>
        </p:nvPicPr>
        <p:blipFill rotWithShape="1">
          <a:blip r:embed="rId5"/>
          <a:srcRect l="14370" t="7812" r="46066" b="25926"/>
          <a:stretch/>
        </p:blipFill>
        <p:spPr>
          <a:xfrm>
            <a:off x="145937" y="1051011"/>
            <a:ext cx="2742340" cy="2738243"/>
          </a:xfrm>
          <a:prstGeom prst="rect">
            <a:avLst/>
          </a:prstGeom>
        </p:spPr>
      </p:pic>
      <p:sp>
        <p:nvSpPr>
          <p:cNvPr id="2" name="Title 1">
            <a:extLst>
              <a:ext uri="{FF2B5EF4-FFF2-40B4-BE49-F238E27FC236}">
                <a16:creationId xmlns:a16="http://schemas.microsoft.com/office/drawing/2014/main" id="{38A1648A-70C8-40ED-8AA4-4BE75E8441A2}"/>
              </a:ext>
            </a:extLst>
          </p:cNvPr>
          <p:cNvSpPr>
            <a:spLocks noGrp="1"/>
          </p:cNvSpPr>
          <p:nvPr>
            <p:ph type="title"/>
          </p:nvPr>
        </p:nvSpPr>
        <p:spPr/>
        <p:txBody>
          <a:bodyPr/>
          <a:lstStyle/>
          <a:p>
            <a:r>
              <a:rPr lang="en-US" dirty="0"/>
              <a:t>Future Land-use projections – no stormwater management considered</a:t>
            </a:r>
          </a:p>
        </p:txBody>
      </p:sp>
      <p:sp>
        <p:nvSpPr>
          <p:cNvPr id="3" name="Star: 5 Points 2">
            <a:extLst>
              <a:ext uri="{FF2B5EF4-FFF2-40B4-BE49-F238E27FC236}">
                <a16:creationId xmlns:a16="http://schemas.microsoft.com/office/drawing/2014/main" id="{B43B1199-63C7-6DA3-17A4-A60019EC1124}"/>
              </a:ext>
            </a:extLst>
          </p:cNvPr>
          <p:cNvSpPr/>
          <p:nvPr/>
        </p:nvSpPr>
        <p:spPr>
          <a:xfrm>
            <a:off x="652564" y="2451019"/>
            <a:ext cx="248093" cy="274155"/>
          </a:xfrm>
          <a:prstGeom prst="star5">
            <a:avLst/>
          </a:prstGeom>
          <a:solidFill>
            <a:schemeClr val="tx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tar: 5 Points 5">
            <a:extLst>
              <a:ext uri="{FF2B5EF4-FFF2-40B4-BE49-F238E27FC236}">
                <a16:creationId xmlns:a16="http://schemas.microsoft.com/office/drawing/2014/main" id="{59D6C693-582E-D3BA-F5B1-43A5C6FD90BB}"/>
              </a:ext>
            </a:extLst>
          </p:cNvPr>
          <p:cNvSpPr/>
          <p:nvPr/>
        </p:nvSpPr>
        <p:spPr>
          <a:xfrm>
            <a:off x="3766244" y="3154845"/>
            <a:ext cx="248093" cy="274155"/>
          </a:xfrm>
          <a:prstGeom prst="star5">
            <a:avLst/>
          </a:prstGeom>
          <a:solidFill>
            <a:schemeClr val="tx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Star: 5 Points 6">
            <a:extLst>
              <a:ext uri="{FF2B5EF4-FFF2-40B4-BE49-F238E27FC236}">
                <a16:creationId xmlns:a16="http://schemas.microsoft.com/office/drawing/2014/main" id="{B8CA7748-B84A-0B3D-0B55-76B51ACC021F}"/>
              </a:ext>
            </a:extLst>
          </p:cNvPr>
          <p:cNvSpPr/>
          <p:nvPr/>
        </p:nvSpPr>
        <p:spPr>
          <a:xfrm>
            <a:off x="700273" y="5144854"/>
            <a:ext cx="248093" cy="274155"/>
          </a:xfrm>
          <a:prstGeom prst="star5">
            <a:avLst/>
          </a:prstGeom>
          <a:solidFill>
            <a:schemeClr val="tx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E7F9FDBD-02E9-2E86-4F31-1D7261499C11}"/>
              </a:ext>
            </a:extLst>
          </p:cNvPr>
          <p:cNvPicPr>
            <a:picLocks noChangeAspect="1"/>
          </p:cNvPicPr>
          <p:nvPr/>
        </p:nvPicPr>
        <p:blipFill>
          <a:blip r:embed="rId6"/>
          <a:stretch>
            <a:fillRect/>
          </a:stretch>
        </p:blipFill>
        <p:spPr>
          <a:xfrm>
            <a:off x="7304123" y="5209459"/>
            <a:ext cx="2247900" cy="209550"/>
          </a:xfrm>
          <a:prstGeom prst="rect">
            <a:avLst/>
          </a:prstGeom>
        </p:spPr>
      </p:pic>
      <p:pic>
        <p:nvPicPr>
          <p:cNvPr id="25" name="Picture 24">
            <a:extLst>
              <a:ext uri="{FF2B5EF4-FFF2-40B4-BE49-F238E27FC236}">
                <a16:creationId xmlns:a16="http://schemas.microsoft.com/office/drawing/2014/main" id="{43E397E1-1646-92CB-9018-F7177EF3D24E}"/>
              </a:ext>
            </a:extLst>
          </p:cNvPr>
          <p:cNvPicPr>
            <a:picLocks noChangeAspect="1"/>
          </p:cNvPicPr>
          <p:nvPr/>
        </p:nvPicPr>
        <p:blipFill>
          <a:blip r:embed="rId7"/>
          <a:stretch>
            <a:fillRect/>
          </a:stretch>
        </p:blipFill>
        <p:spPr>
          <a:xfrm>
            <a:off x="7304123" y="5769602"/>
            <a:ext cx="1895475" cy="238125"/>
          </a:xfrm>
          <a:prstGeom prst="rect">
            <a:avLst/>
          </a:prstGeom>
        </p:spPr>
      </p:pic>
      <p:pic>
        <p:nvPicPr>
          <p:cNvPr id="27" name="Picture 26">
            <a:extLst>
              <a:ext uri="{FF2B5EF4-FFF2-40B4-BE49-F238E27FC236}">
                <a16:creationId xmlns:a16="http://schemas.microsoft.com/office/drawing/2014/main" id="{AB707DD6-5655-5B72-AF38-D1429EDEBBD7}"/>
              </a:ext>
            </a:extLst>
          </p:cNvPr>
          <p:cNvPicPr>
            <a:picLocks noChangeAspect="1"/>
          </p:cNvPicPr>
          <p:nvPr/>
        </p:nvPicPr>
        <p:blipFill>
          <a:blip r:embed="rId8"/>
          <a:stretch>
            <a:fillRect/>
          </a:stretch>
        </p:blipFill>
        <p:spPr>
          <a:xfrm>
            <a:off x="7351747" y="5470480"/>
            <a:ext cx="1800225" cy="247650"/>
          </a:xfrm>
          <a:prstGeom prst="rect">
            <a:avLst/>
          </a:prstGeom>
        </p:spPr>
      </p:pic>
      <p:pic>
        <p:nvPicPr>
          <p:cNvPr id="8" name="Picture 7">
            <a:extLst>
              <a:ext uri="{FF2B5EF4-FFF2-40B4-BE49-F238E27FC236}">
                <a16:creationId xmlns:a16="http://schemas.microsoft.com/office/drawing/2014/main" id="{AD87FC90-42B1-B494-8202-984F498E84E3}"/>
              </a:ext>
            </a:extLst>
          </p:cNvPr>
          <p:cNvPicPr>
            <a:picLocks noChangeAspect="1"/>
          </p:cNvPicPr>
          <p:nvPr/>
        </p:nvPicPr>
        <p:blipFill>
          <a:blip r:embed="rId9"/>
          <a:stretch>
            <a:fillRect/>
          </a:stretch>
        </p:blipFill>
        <p:spPr>
          <a:xfrm>
            <a:off x="6628181" y="1103068"/>
            <a:ext cx="4124325" cy="323850"/>
          </a:xfrm>
          <a:prstGeom prst="rect">
            <a:avLst/>
          </a:prstGeom>
        </p:spPr>
      </p:pic>
      <p:pic>
        <p:nvPicPr>
          <p:cNvPr id="13" name="Picture 12">
            <a:extLst>
              <a:ext uri="{FF2B5EF4-FFF2-40B4-BE49-F238E27FC236}">
                <a16:creationId xmlns:a16="http://schemas.microsoft.com/office/drawing/2014/main" id="{5DB18A4E-27BD-E5AD-BAE3-AFAD90E75979}"/>
              </a:ext>
            </a:extLst>
          </p:cNvPr>
          <p:cNvPicPr>
            <a:picLocks noChangeAspect="1"/>
          </p:cNvPicPr>
          <p:nvPr/>
        </p:nvPicPr>
        <p:blipFill>
          <a:blip r:embed="rId10"/>
          <a:stretch>
            <a:fillRect/>
          </a:stretch>
        </p:blipFill>
        <p:spPr>
          <a:xfrm>
            <a:off x="6239146" y="1438991"/>
            <a:ext cx="4705350" cy="3638550"/>
          </a:xfrm>
          <a:prstGeom prst="rect">
            <a:avLst/>
          </a:prstGeom>
        </p:spPr>
      </p:pic>
      <p:pic>
        <p:nvPicPr>
          <p:cNvPr id="23" name="Picture 22">
            <a:extLst>
              <a:ext uri="{FF2B5EF4-FFF2-40B4-BE49-F238E27FC236}">
                <a16:creationId xmlns:a16="http://schemas.microsoft.com/office/drawing/2014/main" id="{A8D958CD-D367-0EF4-B919-A8AC607CD118}"/>
              </a:ext>
            </a:extLst>
          </p:cNvPr>
          <p:cNvPicPr>
            <a:picLocks noChangeAspect="1"/>
          </p:cNvPicPr>
          <p:nvPr/>
        </p:nvPicPr>
        <p:blipFill>
          <a:blip r:embed="rId11"/>
          <a:stretch>
            <a:fillRect/>
          </a:stretch>
        </p:blipFill>
        <p:spPr>
          <a:xfrm>
            <a:off x="6351955" y="1449848"/>
            <a:ext cx="4676775" cy="3533775"/>
          </a:xfrm>
          <a:prstGeom prst="rect">
            <a:avLst/>
          </a:prstGeom>
        </p:spPr>
      </p:pic>
      <p:sp>
        <p:nvSpPr>
          <p:cNvPr id="5" name="TextBox 4">
            <a:extLst>
              <a:ext uri="{FF2B5EF4-FFF2-40B4-BE49-F238E27FC236}">
                <a16:creationId xmlns:a16="http://schemas.microsoft.com/office/drawing/2014/main" id="{A8315F30-534D-C234-E609-655EFD05C374}"/>
              </a:ext>
            </a:extLst>
          </p:cNvPr>
          <p:cNvSpPr txBox="1"/>
          <p:nvPr/>
        </p:nvSpPr>
        <p:spPr>
          <a:xfrm>
            <a:off x="928887" y="1195399"/>
            <a:ext cx="257630" cy="135893"/>
          </a:xfrm>
          <a:prstGeom prst="rect">
            <a:avLst/>
          </a:prstGeom>
          <a:noFill/>
        </p:spPr>
        <p:txBody>
          <a:bodyPr wrap="none" rtlCol="0">
            <a:spAutoFit/>
          </a:bodyPr>
          <a:lstStyle/>
          <a:p>
            <a:r>
              <a:rPr lang="en-US" sz="1000" dirty="0"/>
              <a:t>2017</a:t>
            </a:r>
          </a:p>
        </p:txBody>
      </p:sp>
    </p:spTree>
    <p:extLst>
      <p:ext uri="{BB962C8B-B14F-4D97-AF65-F5344CB8AC3E}">
        <p14:creationId xmlns:p14="http://schemas.microsoft.com/office/powerpoint/2010/main" val="25702782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0271DA-DEC2-4D8C-A45C-3858B3D67578}"/>
              </a:ext>
            </a:extLst>
          </p:cNvPr>
          <p:cNvPicPr>
            <a:picLocks noChangeAspect="1"/>
          </p:cNvPicPr>
          <p:nvPr/>
        </p:nvPicPr>
        <p:blipFill rotWithShape="1">
          <a:blip r:embed="rId3"/>
          <a:srcRect l="14370" t="7812" r="46066" b="25926"/>
          <a:stretch/>
        </p:blipFill>
        <p:spPr>
          <a:xfrm>
            <a:off x="175488" y="1057286"/>
            <a:ext cx="2742340" cy="2738243"/>
          </a:xfrm>
          <a:prstGeom prst="rect">
            <a:avLst/>
          </a:prstGeom>
        </p:spPr>
      </p:pic>
      <p:sp>
        <p:nvSpPr>
          <p:cNvPr id="2" name="Title 1">
            <a:extLst>
              <a:ext uri="{FF2B5EF4-FFF2-40B4-BE49-F238E27FC236}">
                <a16:creationId xmlns:a16="http://schemas.microsoft.com/office/drawing/2014/main" id="{38A1648A-70C8-40ED-8AA4-4BE75E8441A2}"/>
              </a:ext>
            </a:extLst>
          </p:cNvPr>
          <p:cNvSpPr>
            <a:spLocks noGrp="1"/>
          </p:cNvSpPr>
          <p:nvPr>
            <p:ph type="title"/>
          </p:nvPr>
        </p:nvSpPr>
        <p:spPr>
          <a:xfrm>
            <a:off x="928887" y="265397"/>
            <a:ext cx="10185088" cy="785419"/>
          </a:xfrm>
        </p:spPr>
        <p:txBody>
          <a:bodyPr/>
          <a:lstStyle/>
          <a:p>
            <a:r>
              <a:rPr lang="en-US" dirty="0"/>
              <a:t>Detention basins – Not recommended</a:t>
            </a:r>
          </a:p>
        </p:txBody>
      </p:sp>
      <p:grpSp>
        <p:nvGrpSpPr>
          <p:cNvPr id="18" name="Group 17">
            <a:extLst>
              <a:ext uri="{FF2B5EF4-FFF2-40B4-BE49-F238E27FC236}">
                <a16:creationId xmlns:a16="http://schemas.microsoft.com/office/drawing/2014/main" id="{A6D8D8C3-B5BC-DC10-8F46-C92F8FAF3D75}"/>
              </a:ext>
            </a:extLst>
          </p:cNvPr>
          <p:cNvGrpSpPr>
            <a:grpSpLocks noChangeAspect="1"/>
          </p:cNvGrpSpPr>
          <p:nvPr/>
        </p:nvGrpSpPr>
        <p:grpSpPr>
          <a:xfrm>
            <a:off x="3139262" y="2112214"/>
            <a:ext cx="2251899" cy="2278707"/>
            <a:chOff x="954860" y="2840056"/>
            <a:chExt cx="3614570" cy="3657600"/>
          </a:xfrm>
        </p:grpSpPr>
        <p:pic>
          <p:nvPicPr>
            <p:cNvPr id="16" name="Picture 15">
              <a:extLst>
                <a:ext uri="{FF2B5EF4-FFF2-40B4-BE49-F238E27FC236}">
                  <a16:creationId xmlns:a16="http://schemas.microsoft.com/office/drawing/2014/main" id="{0DF3EF5E-C49C-A215-8D6A-419D0CEBE2B2}"/>
                </a:ext>
              </a:extLst>
            </p:cNvPr>
            <p:cNvPicPr>
              <a:picLocks noChangeAspect="1"/>
            </p:cNvPicPr>
            <p:nvPr/>
          </p:nvPicPr>
          <p:blipFill rotWithShape="1">
            <a:blip r:embed="rId4"/>
            <a:srcRect l="25302" t="5995" r="17663" b="11172"/>
            <a:stretch/>
          </p:blipFill>
          <p:spPr>
            <a:xfrm>
              <a:off x="954860" y="2840056"/>
              <a:ext cx="3614570" cy="3657600"/>
            </a:xfrm>
            <a:prstGeom prst="rect">
              <a:avLst/>
            </a:prstGeom>
          </p:spPr>
        </p:pic>
        <p:sp>
          <p:nvSpPr>
            <p:cNvPr id="17" name="TextBox 16">
              <a:extLst>
                <a:ext uri="{FF2B5EF4-FFF2-40B4-BE49-F238E27FC236}">
                  <a16:creationId xmlns:a16="http://schemas.microsoft.com/office/drawing/2014/main" id="{D24928CA-DBA8-AA08-3F10-7A3A2C880957}"/>
                </a:ext>
              </a:extLst>
            </p:cNvPr>
            <p:cNvSpPr txBox="1"/>
            <p:nvPr/>
          </p:nvSpPr>
          <p:spPr>
            <a:xfrm>
              <a:off x="1785486" y="2840056"/>
              <a:ext cx="657552" cy="246221"/>
            </a:xfrm>
            <a:prstGeom prst="rect">
              <a:avLst/>
            </a:prstGeom>
            <a:noFill/>
          </p:spPr>
          <p:txBody>
            <a:bodyPr wrap="none" rtlCol="0">
              <a:spAutoFit/>
            </a:bodyPr>
            <a:lstStyle/>
            <a:p>
              <a:r>
                <a:rPr lang="en-US" sz="1000" dirty="0"/>
                <a:t>2050 B2</a:t>
              </a:r>
            </a:p>
          </p:txBody>
        </p:sp>
      </p:grpSp>
      <p:grpSp>
        <p:nvGrpSpPr>
          <p:cNvPr id="20" name="Group 19">
            <a:extLst>
              <a:ext uri="{FF2B5EF4-FFF2-40B4-BE49-F238E27FC236}">
                <a16:creationId xmlns:a16="http://schemas.microsoft.com/office/drawing/2014/main" id="{23798C8A-DD37-0E6A-EF4E-BCFC9B3F48C2}"/>
              </a:ext>
            </a:extLst>
          </p:cNvPr>
          <p:cNvGrpSpPr>
            <a:grpSpLocks noChangeAspect="1"/>
          </p:cNvGrpSpPr>
          <p:nvPr/>
        </p:nvGrpSpPr>
        <p:grpSpPr>
          <a:xfrm>
            <a:off x="621071" y="4382726"/>
            <a:ext cx="2296757" cy="2300529"/>
            <a:chOff x="107578" y="1694316"/>
            <a:chExt cx="3651603" cy="3657600"/>
          </a:xfrm>
        </p:grpSpPr>
        <p:pic>
          <p:nvPicPr>
            <p:cNvPr id="21" name="Picture 20">
              <a:extLst>
                <a:ext uri="{FF2B5EF4-FFF2-40B4-BE49-F238E27FC236}">
                  <a16:creationId xmlns:a16="http://schemas.microsoft.com/office/drawing/2014/main" id="{9C1B513E-5594-C07B-5154-FD599831C107}"/>
                </a:ext>
              </a:extLst>
            </p:cNvPr>
            <p:cNvPicPr>
              <a:picLocks noChangeAspect="1"/>
            </p:cNvPicPr>
            <p:nvPr/>
          </p:nvPicPr>
          <p:blipFill rotWithShape="1">
            <a:blip r:embed="rId5"/>
            <a:srcRect l="25158" t="6541" r="18036" b="11797"/>
            <a:stretch/>
          </p:blipFill>
          <p:spPr>
            <a:xfrm>
              <a:off x="107578" y="1694316"/>
              <a:ext cx="3651603" cy="3657600"/>
            </a:xfrm>
            <a:prstGeom prst="rect">
              <a:avLst/>
            </a:prstGeom>
          </p:spPr>
        </p:pic>
        <p:sp>
          <p:nvSpPr>
            <p:cNvPr id="22" name="TextBox 21">
              <a:extLst>
                <a:ext uri="{FF2B5EF4-FFF2-40B4-BE49-F238E27FC236}">
                  <a16:creationId xmlns:a16="http://schemas.microsoft.com/office/drawing/2014/main" id="{587A0D76-ED5D-14FF-AC21-D540997EDC6D}"/>
                </a:ext>
              </a:extLst>
            </p:cNvPr>
            <p:cNvSpPr txBox="1"/>
            <p:nvPr/>
          </p:nvSpPr>
          <p:spPr>
            <a:xfrm>
              <a:off x="856249" y="1707345"/>
              <a:ext cx="742511" cy="246221"/>
            </a:xfrm>
            <a:prstGeom prst="rect">
              <a:avLst/>
            </a:prstGeom>
            <a:noFill/>
          </p:spPr>
          <p:txBody>
            <a:bodyPr wrap="none" rtlCol="0">
              <a:spAutoFit/>
            </a:bodyPr>
            <a:lstStyle/>
            <a:p>
              <a:r>
                <a:rPr lang="en-US" sz="1000" dirty="0"/>
                <a:t>2050 A1B</a:t>
              </a:r>
            </a:p>
          </p:txBody>
        </p:sp>
      </p:grpSp>
      <p:pic>
        <p:nvPicPr>
          <p:cNvPr id="4" name="Picture 3">
            <a:extLst>
              <a:ext uri="{FF2B5EF4-FFF2-40B4-BE49-F238E27FC236}">
                <a16:creationId xmlns:a16="http://schemas.microsoft.com/office/drawing/2014/main" id="{E4CC185C-FB15-257E-B7E7-B663FA2DA55C}"/>
              </a:ext>
            </a:extLst>
          </p:cNvPr>
          <p:cNvPicPr>
            <a:picLocks noChangeAspect="1"/>
          </p:cNvPicPr>
          <p:nvPr/>
        </p:nvPicPr>
        <p:blipFill>
          <a:blip r:embed="rId6"/>
          <a:stretch>
            <a:fillRect/>
          </a:stretch>
        </p:blipFill>
        <p:spPr>
          <a:xfrm>
            <a:off x="7370650" y="1057286"/>
            <a:ext cx="3743325" cy="276225"/>
          </a:xfrm>
          <a:prstGeom prst="rect">
            <a:avLst/>
          </a:prstGeom>
        </p:spPr>
      </p:pic>
      <p:sp>
        <p:nvSpPr>
          <p:cNvPr id="13" name="Star: 5 Points 12">
            <a:extLst>
              <a:ext uri="{FF2B5EF4-FFF2-40B4-BE49-F238E27FC236}">
                <a16:creationId xmlns:a16="http://schemas.microsoft.com/office/drawing/2014/main" id="{1BF71E02-7EB3-89C9-F269-FA843AB9EA23}"/>
              </a:ext>
            </a:extLst>
          </p:cNvPr>
          <p:cNvSpPr/>
          <p:nvPr/>
        </p:nvSpPr>
        <p:spPr>
          <a:xfrm>
            <a:off x="615496" y="2564545"/>
            <a:ext cx="248093" cy="274155"/>
          </a:xfrm>
          <a:prstGeom prst="star5">
            <a:avLst/>
          </a:prstGeom>
          <a:solidFill>
            <a:schemeClr val="tx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Star: 5 Points 13">
            <a:extLst>
              <a:ext uri="{FF2B5EF4-FFF2-40B4-BE49-F238E27FC236}">
                <a16:creationId xmlns:a16="http://schemas.microsoft.com/office/drawing/2014/main" id="{D5E33F53-F516-201D-F8D1-DF1E1F97B32C}"/>
              </a:ext>
            </a:extLst>
          </p:cNvPr>
          <p:cNvSpPr/>
          <p:nvPr/>
        </p:nvSpPr>
        <p:spPr>
          <a:xfrm>
            <a:off x="967917" y="5477443"/>
            <a:ext cx="248093" cy="274155"/>
          </a:xfrm>
          <a:prstGeom prst="star5">
            <a:avLst/>
          </a:prstGeom>
          <a:solidFill>
            <a:schemeClr val="tx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Star: 5 Points 14">
            <a:extLst>
              <a:ext uri="{FF2B5EF4-FFF2-40B4-BE49-F238E27FC236}">
                <a16:creationId xmlns:a16="http://schemas.microsoft.com/office/drawing/2014/main" id="{25EF288E-9362-AB62-0CF6-C419EA16B121}"/>
              </a:ext>
            </a:extLst>
          </p:cNvPr>
          <p:cNvSpPr/>
          <p:nvPr/>
        </p:nvSpPr>
        <p:spPr>
          <a:xfrm>
            <a:off x="3443653" y="3291922"/>
            <a:ext cx="248093" cy="274155"/>
          </a:xfrm>
          <a:prstGeom prst="star5">
            <a:avLst/>
          </a:prstGeom>
          <a:solidFill>
            <a:schemeClr val="tx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5A94C24-D9DD-7DE2-33D2-C309B7DF49C2}"/>
              </a:ext>
            </a:extLst>
          </p:cNvPr>
          <p:cNvPicPr>
            <a:picLocks noChangeAspect="1"/>
          </p:cNvPicPr>
          <p:nvPr/>
        </p:nvPicPr>
        <p:blipFill>
          <a:blip r:embed="rId7"/>
          <a:stretch>
            <a:fillRect/>
          </a:stretch>
        </p:blipFill>
        <p:spPr>
          <a:xfrm>
            <a:off x="8385062" y="5205952"/>
            <a:ext cx="1714500" cy="209550"/>
          </a:xfrm>
          <a:prstGeom prst="rect">
            <a:avLst/>
          </a:prstGeom>
        </p:spPr>
      </p:pic>
      <p:pic>
        <p:nvPicPr>
          <p:cNvPr id="23" name="Picture 22">
            <a:extLst>
              <a:ext uri="{FF2B5EF4-FFF2-40B4-BE49-F238E27FC236}">
                <a16:creationId xmlns:a16="http://schemas.microsoft.com/office/drawing/2014/main" id="{A79C6FEF-63B5-D50B-9D78-B7BE8967EFEE}"/>
              </a:ext>
            </a:extLst>
          </p:cNvPr>
          <p:cNvPicPr>
            <a:picLocks noChangeAspect="1"/>
          </p:cNvPicPr>
          <p:nvPr/>
        </p:nvPicPr>
        <p:blipFill>
          <a:blip r:embed="rId8"/>
          <a:stretch>
            <a:fillRect/>
          </a:stretch>
        </p:blipFill>
        <p:spPr>
          <a:xfrm>
            <a:off x="6884629" y="1372095"/>
            <a:ext cx="4686300" cy="3657600"/>
          </a:xfrm>
          <a:prstGeom prst="rect">
            <a:avLst/>
          </a:prstGeom>
        </p:spPr>
      </p:pic>
      <p:pic>
        <p:nvPicPr>
          <p:cNvPr id="25" name="Picture 24">
            <a:extLst>
              <a:ext uri="{FF2B5EF4-FFF2-40B4-BE49-F238E27FC236}">
                <a16:creationId xmlns:a16="http://schemas.microsoft.com/office/drawing/2014/main" id="{587A05D9-B38A-4DA3-8D2A-1B1781F392A5}"/>
              </a:ext>
            </a:extLst>
          </p:cNvPr>
          <p:cNvPicPr>
            <a:picLocks noChangeAspect="1"/>
          </p:cNvPicPr>
          <p:nvPr/>
        </p:nvPicPr>
        <p:blipFill>
          <a:blip r:embed="rId9"/>
          <a:stretch>
            <a:fillRect/>
          </a:stretch>
        </p:blipFill>
        <p:spPr>
          <a:xfrm>
            <a:off x="6860066" y="1380447"/>
            <a:ext cx="4657725" cy="3562350"/>
          </a:xfrm>
          <a:prstGeom prst="rect">
            <a:avLst/>
          </a:prstGeom>
        </p:spPr>
      </p:pic>
      <p:pic>
        <p:nvPicPr>
          <p:cNvPr id="27" name="Picture 26">
            <a:extLst>
              <a:ext uri="{FF2B5EF4-FFF2-40B4-BE49-F238E27FC236}">
                <a16:creationId xmlns:a16="http://schemas.microsoft.com/office/drawing/2014/main" id="{06309D51-39D3-EF58-47CE-7257D5CB00AE}"/>
              </a:ext>
            </a:extLst>
          </p:cNvPr>
          <p:cNvPicPr>
            <a:picLocks noChangeAspect="1"/>
          </p:cNvPicPr>
          <p:nvPr/>
        </p:nvPicPr>
        <p:blipFill>
          <a:blip r:embed="rId10"/>
          <a:stretch>
            <a:fillRect/>
          </a:stretch>
        </p:blipFill>
        <p:spPr>
          <a:xfrm>
            <a:off x="8388874" y="5400478"/>
            <a:ext cx="1800225" cy="219075"/>
          </a:xfrm>
          <a:prstGeom prst="rect">
            <a:avLst/>
          </a:prstGeom>
        </p:spPr>
      </p:pic>
      <p:pic>
        <p:nvPicPr>
          <p:cNvPr id="29" name="Picture 28">
            <a:extLst>
              <a:ext uri="{FF2B5EF4-FFF2-40B4-BE49-F238E27FC236}">
                <a16:creationId xmlns:a16="http://schemas.microsoft.com/office/drawing/2014/main" id="{284459E9-B7F0-9479-C0EC-3B7FB6D5D766}"/>
              </a:ext>
            </a:extLst>
          </p:cNvPr>
          <p:cNvPicPr>
            <a:picLocks noChangeAspect="1"/>
          </p:cNvPicPr>
          <p:nvPr/>
        </p:nvPicPr>
        <p:blipFill>
          <a:blip r:embed="rId11"/>
          <a:stretch>
            <a:fillRect/>
          </a:stretch>
        </p:blipFill>
        <p:spPr>
          <a:xfrm>
            <a:off x="6750006" y="1421599"/>
            <a:ext cx="4638675" cy="3619500"/>
          </a:xfrm>
          <a:prstGeom prst="rect">
            <a:avLst/>
          </a:prstGeom>
        </p:spPr>
      </p:pic>
      <p:pic>
        <p:nvPicPr>
          <p:cNvPr id="31" name="Picture 30">
            <a:extLst>
              <a:ext uri="{FF2B5EF4-FFF2-40B4-BE49-F238E27FC236}">
                <a16:creationId xmlns:a16="http://schemas.microsoft.com/office/drawing/2014/main" id="{BC7B4ECA-7EA1-4C60-39F2-2E1EE502ACFF}"/>
              </a:ext>
            </a:extLst>
          </p:cNvPr>
          <p:cNvPicPr>
            <a:picLocks noChangeAspect="1"/>
          </p:cNvPicPr>
          <p:nvPr/>
        </p:nvPicPr>
        <p:blipFill>
          <a:blip r:embed="rId12"/>
          <a:stretch>
            <a:fillRect/>
          </a:stretch>
        </p:blipFill>
        <p:spPr>
          <a:xfrm>
            <a:off x="8385062" y="5584953"/>
            <a:ext cx="3162300" cy="352425"/>
          </a:xfrm>
          <a:prstGeom prst="rect">
            <a:avLst/>
          </a:prstGeom>
        </p:spPr>
      </p:pic>
      <p:sp>
        <p:nvSpPr>
          <p:cNvPr id="6" name="TextBox 5">
            <a:extLst>
              <a:ext uri="{FF2B5EF4-FFF2-40B4-BE49-F238E27FC236}">
                <a16:creationId xmlns:a16="http://schemas.microsoft.com/office/drawing/2014/main" id="{B71D878F-CD83-D1A1-FFEA-B04C7A167408}"/>
              </a:ext>
            </a:extLst>
          </p:cNvPr>
          <p:cNvSpPr txBox="1"/>
          <p:nvPr/>
        </p:nvSpPr>
        <p:spPr>
          <a:xfrm>
            <a:off x="928887" y="1195399"/>
            <a:ext cx="257630" cy="135893"/>
          </a:xfrm>
          <a:prstGeom prst="rect">
            <a:avLst/>
          </a:prstGeom>
          <a:noFill/>
        </p:spPr>
        <p:txBody>
          <a:bodyPr wrap="none" rtlCol="0">
            <a:spAutoFit/>
          </a:bodyPr>
          <a:lstStyle/>
          <a:p>
            <a:r>
              <a:rPr lang="en-US" sz="1000" dirty="0"/>
              <a:t>2017</a:t>
            </a:r>
          </a:p>
        </p:txBody>
      </p:sp>
    </p:spTree>
    <p:extLst>
      <p:ext uri="{BB962C8B-B14F-4D97-AF65-F5344CB8AC3E}">
        <p14:creationId xmlns:p14="http://schemas.microsoft.com/office/powerpoint/2010/main" val="14477986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56D088B-5ABE-6273-D33D-6E54D1B0ACAA}"/>
              </a:ext>
            </a:extLst>
          </p:cNvPr>
          <p:cNvPicPr>
            <a:picLocks noChangeAspect="1"/>
          </p:cNvPicPr>
          <p:nvPr/>
        </p:nvPicPr>
        <p:blipFill rotWithShape="1">
          <a:blip r:embed="rId3"/>
          <a:srcRect l="7380" t="4685" r="11364" b="15825"/>
          <a:stretch/>
        </p:blipFill>
        <p:spPr>
          <a:xfrm>
            <a:off x="3276572" y="1703723"/>
            <a:ext cx="2878340" cy="2880360"/>
          </a:xfrm>
          <a:prstGeom prst="rect">
            <a:avLst/>
          </a:prstGeom>
        </p:spPr>
      </p:pic>
      <p:sp>
        <p:nvSpPr>
          <p:cNvPr id="21" name="Text Box 2">
            <a:extLst>
              <a:ext uri="{FF2B5EF4-FFF2-40B4-BE49-F238E27FC236}">
                <a16:creationId xmlns:a16="http://schemas.microsoft.com/office/drawing/2014/main" id="{2AF5D36F-87C2-884A-353E-5572443E5578}"/>
              </a:ext>
            </a:extLst>
          </p:cNvPr>
          <p:cNvSpPr txBox="1">
            <a:spLocks noChangeArrowheads="1"/>
          </p:cNvSpPr>
          <p:nvPr/>
        </p:nvSpPr>
        <p:spPr bwMode="auto">
          <a:xfrm>
            <a:off x="3327552" y="1873160"/>
            <a:ext cx="562739" cy="40011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spcBef>
                <a:spcPts val="0"/>
              </a:spcBef>
              <a:spcAft>
                <a:spcPts val="0"/>
              </a:spcAft>
            </a:pPr>
            <a:r>
              <a:rPr lang="en-US" sz="1000" dirty="0">
                <a:effectLst/>
                <a:ea typeface="Times New Roman" panose="02020603050405020304" pitchFamily="18" charset="0"/>
              </a:rPr>
              <a:t>2050 B2</a:t>
            </a:r>
          </a:p>
        </p:txBody>
      </p:sp>
      <p:pic>
        <p:nvPicPr>
          <p:cNvPr id="17" name="Picture 16">
            <a:extLst>
              <a:ext uri="{FF2B5EF4-FFF2-40B4-BE49-F238E27FC236}">
                <a16:creationId xmlns:a16="http://schemas.microsoft.com/office/drawing/2014/main" id="{9E8ADF74-4720-CA52-825C-4E0EF2BA2105}"/>
              </a:ext>
            </a:extLst>
          </p:cNvPr>
          <p:cNvPicPr>
            <a:picLocks noChangeAspect="1"/>
          </p:cNvPicPr>
          <p:nvPr/>
        </p:nvPicPr>
        <p:blipFill rotWithShape="1">
          <a:blip r:embed="rId4">
            <a:clrChange>
              <a:clrFrom>
                <a:srgbClr val="FFFFFF"/>
              </a:clrFrom>
              <a:clrTo>
                <a:srgbClr val="FFFFFF">
                  <a:alpha val="0"/>
                </a:srgbClr>
              </a:clrTo>
            </a:clrChange>
          </a:blip>
          <a:srcRect l="7380" t="4119" r="11364" b="15825"/>
          <a:stretch/>
        </p:blipFill>
        <p:spPr>
          <a:xfrm>
            <a:off x="140587" y="3846431"/>
            <a:ext cx="2861651" cy="2884060"/>
          </a:xfrm>
          <a:prstGeom prst="rect">
            <a:avLst/>
          </a:prstGeom>
        </p:spPr>
      </p:pic>
      <p:sp>
        <p:nvSpPr>
          <p:cNvPr id="19" name="Text Box 2">
            <a:extLst>
              <a:ext uri="{FF2B5EF4-FFF2-40B4-BE49-F238E27FC236}">
                <a16:creationId xmlns:a16="http://schemas.microsoft.com/office/drawing/2014/main" id="{E738BF66-809C-337A-2C43-2926A6FE301D}"/>
              </a:ext>
            </a:extLst>
          </p:cNvPr>
          <p:cNvSpPr txBox="1">
            <a:spLocks noChangeArrowheads="1"/>
          </p:cNvSpPr>
          <p:nvPr/>
        </p:nvSpPr>
        <p:spPr bwMode="auto">
          <a:xfrm>
            <a:off x="174878" y="4196688"/>
            <a:ext cx="562739" cy="40011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spcBef>
                <a:spcPts val="0"/>
              </a:spcBef>
              <a:spcAft>
                <a:spcPts val="0"/>
              </a:spcAft>
            </a:pPr>
            <a:r>
              <a:rPr lang="en-US" sz="1000" dirty="0">
                <a:effectLst/>
                <a:ea typeface="Times New Roman" panose="02020603050405020304" pitchFamily="18" charset="0"/>
              </a:rPr>
              <a:t>2050 A1B</a:t>
            </a:r>
          </a:p>
        </p:txBody>
      </p:sp>
      <p:pic>
        <p:nvPicPr>
          <p:cNvPr id="14" name="Picture 13">
            <a:extLst>
              <a:ext uri="{FF2B5EF4-FFF2-40B4-BE49-F238E27FC236}">
                <a16:creationId xmlns:a16="http://schemas.microsoft.com/office/drawing/2014/main" id="{0D4F859A-F45E-3433-D51A-E4BE02659B61}"/>
              </a:ext>
            </a:extLst>
          </p:cNvPr>
          <p:cNvPicPr>
            <a:picLocks noChangeAspect="1"/>
          </p:cNvPicPr>
          <p:nvPr/>
        </p:nvPicPr>
        <p:blipFill rotWithShape="1">
          <a:blip r:embed="rId5"/>
          <a:srcRect l="14370" t="7812" r="46066" b="25926"/>
          <a:stretch/>
        </p:blipFill>
        <p:spPr>
          <a:xfrm>
            <a:off x="175488" y="1057286"/>
            <a:ext cx="2742340" cy="2738243"/>
          </a:xfrm>
          <a:prstGeom prst="rect">
            <a:avLst/>
          </a:prstGeom>
        </p:spPr>
      </p:pic>
      <p:sp>
        <p:nvSpPr>
          <p:cNvPr id="2" name="Title 1">
            <a:extLst>
              <a:ext uri="{FF2B5EF4-FFF2-40B4-BE49-F238E27FC236}">
                <a16:creationId xmlns:a16="http://schemas.microsoft.com/office/drawing/2014/main" id="{E14E042D-FB45-D19E-FC84-6258C5967F27}"/>
              </a:ext>
            </a:extLst>
          </p:cNvPr>
          <p:cNvSpPr>
            <a:spLocks noGrp="1"/>
          </p:cNvSpPr>
          <p:nvPr>
            <p:ph type="title"/>
          </p:nvPr>
        </p:nvSpPr>
        <p:spPr/>
        <p:txBody>
          <a:bodyPr/>
          <a:lstStyle/>
          <a:p>
            <a:r>
              <a:rPr lang="en-US" dirty="0"/>
              <a:t>Riparian buffers – 1%AEP (100-Year)</a:t>
            </a:r>
          </a:p>
        </p:txBody>
      </p:sp>
      <p:sp>
        <p:nvSpPr>
          <p:cNvPr id="13" name="Star: 5 Points 12">
            <a:extLst>
              <a:ext uri="{FF2B5EF4-FFF2-40B4-BE49-F238E27FC236}">
                <a16:creationId xmlns:a16="http://schemas.microsoft.com/office/drawing/2014/main" id="{9C917B50-6C26-143F-9079-5CE8283B10C3}"/>
              </a:ext>
            </a:extLst>
          </p:cNvPr>
          <p:cNvSpPr/>
          <p:nvPr/>
        </p:nvSpPr>
        <p:spPr>
          <a:xfrm>
            <a:off x="653279" y="2426407"/>
            <a:ext cx="248093" cy="274155"/>
          </a:xfrm>
          <a:prstGeom prst="star5">
            <a:avLst/>
          </a:prstGeom>
          <a:solidFill>
            <a:schemeClr val="tx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Star: 5 Points 14">
            <a:extLst>
              <a:ext uri="{FF2B5EF4-FFF2-40B4-BE49-F238E27FC236}">
                <a16:creationId xmlns:a16="http://schemas.microsoft.com/office/drawing/2014/main" id="{7A006E45-25FA-1A46-5831-5CA7B630BCC9}"/>
              </a:ext>
            </a:extLst>
          </p:cNvPr>
          <p:cNvSpPr/>
          <p:nvPr/>
        </p:nvSpPr>
        <p:spPr>
          <a:xfrm>
            <a:off x="653278" y="5388445"/>
            <a:ext cx="248093" cy="274155"/>
          </a:xfrm>
          <a:prstGeom prst="star5">
            <a:avLst/>
          </a:prstGeom>
          <a:solidFill>
            <a:schemeClr val="tx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Star: 5 Points 15">
            <a:extLst>
              <a:ext uri="{FF2B5EF4-FFF2-40B4-BE49-F238E27FC236}">
                <a16:creationId xmlns:a16="http://schemas.microsoft.com/office/drawing/2014/main" id="{85385E42-D1FE-1380-826B-8A62B19BFDA7}"/>
              </a:ext>
            </a:extLst>
          </p:cNvPr>
          <p:cNvSpPr/>
          <p:nvPr/>
        </p:nvSpPr>
        <p:spPr>
          <a:xfrm>
            <a:off x="3766244" y="3243752"/>
            <a:ext cx="248093" cy="274155"/>
          </a:xfrm>
          <a:prstGeom prst="star5">
            <a:avLst/>
          </a:prstGeom>
          <a:solidFill>
            <a:schemeClr val="tx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8277E13-12FD-4BFD-C729-8B0311145E80}"/>
              </a:ext>
            </a:extLst>
          </p:cNvPr>
          <p:cNvPicPr>
            <a:picLocks noChangeAspect="1"/>
          </p:cNvPicPr>
          <p:nvPr/>
        </p:nvPicPr>
        <p:blipFill>
          <a:blip r:embed="rId6"/>
          <a:stretch>
            <a:fillRect/>
          </a:stretch>
        </p:blipFill>
        <p:spPr>
          <a:xfrm>
            <a:off x="7229688" y="1263345"/>
            <a:ext cx="3819525" cy="342900"/>
          </a:xfrm>
          <a:prstGeom prst="rect">
            <a:avLst/>
          </a:prstGeom>
        </p:spPr>
      </p:pic>
      <p:pic>
        <p:nvPicPr>
          <p:cNvPr id="22" name="Picture 21">
            <a:extLst>
              <a:ext uri="{FF2B5EF4-FFF2-40B4-BE49-F238E27FC236}">
                <a16:creationId xmlns:a16="http://schemas.microsoft.com/office/drawing/2014/main" id="{739BBD16-DC98-5B7C-ABA7-BC6AFDA70A67}"/>
              </a:ext>
            </a:extLst>
          </p:cNvPr>
          <p:cNvPicPr>
            <a:picLocks noChangeAspect="1"/>
          </p:cNvPicPr>
          <p:nvPr/>
        </p:nvPicPr>
        <p:blipFill>
          <a:blip r:embed="rId7"/>
          <a:stretch>
            <a:fillRect/>
          </a:stretch>
        </p:blipFill>
        <p:spPr>
          <a:xfrm>
            <a:off x="8239337" y="5553063"/>
            <a:ext cx="1800225" cy="219075"/>
          </a:xfrm>
          <a:prstGeom prst="rect">
            <a:avLst/>
          </a:prstGeom>
        </p:spPr>
      </p:pic>
      <p:pic>
        <p:nvPicPr>
          <p:cNvPr id="26" name="Picture 25">
            <a:extLst>
              <a:ext uri="{FF2B5EF4-FFF2-40B4-BE49-F238E27FC236}">
                <a16:creationId xmlns:a16="http://schemas.microsoft.com/office/drawing/2014/main" id="{0EFAADEB-3F52-1069-4BAB-1A30B8B9EAF2}"/>
              </a:ext>
            </a:extLst>
          </p:cNvPr>
          <p:cNvPicPr>
            <a:picLocks noChangeAspect="1"/>
          </p:cNvPicPr>
          <p:nvPr/>
        </p:nvPicPr>
        <p:blipFill>
          <a:blip r:embed="rId8"/>
          <a:stretch>
            <a:fillRect/>
          </a:stretch>
        </p:blipFill>
        <p:spPr>
          <a:xfrm>
            <a:off x="8239337" y="5843362"/>
            <a:ext cx="2381250" cy="228600"/>
          </a:xfrm>
          <a:prstGeom prst="rect">
            <a:avLst/>
          </a:prstGeom>
        </p:spPr>
      </p:pic>
      <p:pic>
        <p:nvPicPr>
          <p:cNvPr id="28" name="Picture 27">
            <a:extLst>
              <a:ext uri="{FF2B5EF4-FFF2-40B4-BE49-F238E27FC236}">
                <a16:creationId xmlns:a16="http://schemas.microsoft.com/office/drawing/2014/main" id="{6E550EF5-F71F-5248-AB92-2963775A229B}"/>
              </a:ext>
            </a:extLst>
          </p:cNvPr>
          <p:cNvPicPr>
            <a:picLocks noChangeAspect="1"/>
          </p:cNvPicPr>
          <p:nvPr/>
        </p:nvPicPr>
        <p:blipFill>
          <a:blip r:embed="rId9"/>
          <a:stretch>
            <a:fillRect/>
          </a:stretch>
        </p:blipFill>
        <p:spPr>
          <a:xfrm>
            <a:off x="6349956" y="1657350"/>
            <a:ext cx="5438775" cy="3543300"/>
          </a:xfrm>
          <a:prstGeom prst="rect">
            <a:avLst/>
          </a:prstGeom>
        </p:spPr>
      </p:pic>
      <p:pic>
        <p:nvPicPr>
          <p:cNvPr id="30" name="Picture 29">
            <a:extLst>
              <a:ext uri="{FF2B5EF4-FFF2-40B4-BE49-F238E27FC236}">
                <a16:creationId xmlns:a16="http://schemas.microsoft.com/office/drawing/2014/main" id="{A75152A0-2BFE-2512-D327-38DAF0E29EBB}"/>
              </a:ext>
            </a:extLst>
          </p:cNvPr>
          <p:cNvPicPr>
            <a:picLocks noChangeAspect="1"/>
          </p:cNvPicPr>
          <p:nvPr/>
        </p:nvPicPr>
        <p:blipFill>
          <a:blip r:embed="rId10"/>
          <a:stretch>
            <a:fillRect/>
          </a:stretch>
        </p:blipFill>
        <p:spPr>
          <a:xfrm>
            <a:off x="6185478" y="1683357"/>
            <a:ext cx="5486400" cy="3524250"/>
          </a:xfrm>
          <a:prstGeom prst="rect">
            <a:avLst/>
          </a:prstGeom>
        </p:spPr>
      </p:pic>
      <p:sp>
        <p:nvSpPr>
          <p:cNvPr id="10" name="TextBox 9">
            <a:extLst>
              <a:ext uri="{FF2B5EF4-FFF2-40B4-BE49-F238E27FC236}">
                <a16:creationId xmlns:a16="http://schemas.microsoft.com/office/drawing/2014/main" id="{9A3817DF-A0E9-022E-47E2-385B88727DE1}"/>
              </a:ext>
            </a:extLst>
          </p:cNvPr>
          <p:cNvSpPr txBox="1"/>
          <p:nvPr/>
        </p:nvSpPr>
        <p:spPr>
          <a:xfrm>
            <a:off x="928887" y="1195399"/>
            <a:ext cx="257630" cy="135893"/>
          </a:xfrm>
          <a:prstGeom prst="rect">
            <a:avLst/>
          </a:prstGeom>
          <a:noFill/>
        </p:spPr>
        <p:txBody>
          <a:bodyPr wrap="none" rtlCol="0">
            <a:spAutoFit/>
          </a:bodyPr>
          <a:lstStyle/>
          <a:p>
            <a:r>
              <a:rPr lang="en-US" sz="1000" dirty="0"/>
              <a:t>2017</a:t>
            </a:r>
          </a:p>
        </p:txBody>
      </p:sp>
    </p:spTree>
    <p:extLst>
      <p:ext uri="{BB962C8B-B14F-4D97-AF65-F5344CB8AC3E}">
        <p14:creationId xmlns:p14="http://schemas.microsoft.com/office/powerpoint/2010/main" val="12759115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E042D-FB45-D19E-FC84-6258C5967F27}"/>
              </a:ext>
            </a:extLst>
          </p:cNvPr>
          <p:cNvSpPr>
            <a:spLocks noGrp="1"/>
          </p:cNvSpPr>
          <p:nvPr>
            <p:ph type="title"/>
          </p:nvPr>
        </p:nvSpPr>
        <p:spPr/>
        <p:txBody>
          <a:bodyPr/>
          <a:lstStyle/>
          <a:p>
            <a:r>
              <a:rPr lang="en-US" dirty="0"/>
              <a:t>Riparian buffers – 1%AEP (100-Year)</a:t>
            </a:r>
          </a:p>
        </p:txBody>
      </p:sp>
      <p:pic>
        <p:nvPicPr>
          <p:cNvPr id="10" name="Picture 9" descr="Map&#10;&#10;Description automatically generated">
            <a:extLst>
              <a:ext uri="{FF2B5EF4-FFF2-40B4-BE49-F238E27FC236}">
                <a16:creationId xmlns:a16="http://schemas.microsoft.com/office/drawing/2014/main" id="{8116B360-00C8-F540-0620-0BBD6D2981D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348181" y="914400"/>
            <a:ext cx="5347950" cy="5818293"/>
          </a:xfrm>
          <a:prstGeom prst="rect">
            <a:avLst/>
          </a:prstGeom>
        </p:spPr>
      </p:pic>
      <p:pic>
        <p:nvPicPr>
          <p:cNvPr id="14" name="Picture 13" descr="Diagram&#10;&#10;Description automatically generated">
            <a:extLst>
              <a:ext uri="{FF2B5EF4-FFF2-40B4-BE49-F238E27FC236}">
                <a16:creationId xmlns:a16="http://schemas.microsoft.com/office/drawing/2014/main" id="{A44A3797-0B07-9FB5-D01A-4CA159A73F6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48050" y="913774"/>
            <a:ext cx="5347950" cy="5815245"/>
          </a:xfrm>
          <a:prstGeom prst="rect">
            <a:avLst/>
          </a:prstGeom>
        </p:spPr>
      </p:pic>
    </p:spTree>
    <p:extLst>
      <p:ext uri="{BB962C8B-B14F-4D97-AF65-F5344CB8AC3E}">
        <p14:creationId xmlns:p14="http://schemas.microsoft.com/office/powerpoint/2010/main" val="3387223862"/>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F7FD6-C245-4CF9-6080-52D87BC92BE3}"/>
              </a:ext>
            </a:extLst>
          </p:cNvPr>
          <p:cNvSpPr>
            <a:spLocks noGrp="1"/>
          </p:cNvSpPr>
          <p:nvPr>
            <p:ph type="title"/>
          </p:nvPr>
        </p:nvSpPr>
        <p:spPr/>
        <p:txBody>
          <a:bodyPr/>
          <a:lstStyle/>
          <a:p>
            <a:r>
              <a:rPr lang="en-US" dirty="0"/>
              <a:t>Take-Homes</a:t>
            </a:r>
          </a:p>
        </p:txBody>
      </p:sp>
      <p:sp>
        <p:nvSpPr>
          <p:cNvPr id="3" name="Content Placeholder 2">
            <a:extLst>
              <a:ext uri="{FF2B5EF4-FFF2-40B4-BE49-F238E27FC236}">
                <a16:creationId xmlns:a16="http://schemas.microsoft.com/office/drawing/2014/main" id="{F63EC78D-C4DC-64B7-798A-95DFA2EE4837}"/>
              </a:ext>
            </a:extLst>
          </p:cNvPr>
          <p:cNvSpPr>
            <a:spLocks noGrp="1"/>
          </p:cNvSpPr>
          <p:nvPr>
            <p:ph idx="1"/>
          </p:nvPr>
        </p:nvSpPr>
        <p:spPr>
          <a:xfrm>
            <a:off x="609600" y="1381837"/>
            <a:ext cx="10972800" cy="4525963"/>
          </a:xfrm>
        </p:spPr>
        <p:txBody>
          <a:bodyPr/>
          <a:lstStyle/>
          <a:p>
            <a:pPr marL="342900" indent="-342900">
              <a:buFont typeface="Wingdings" panose="05000000000000000000" pitchFamily="2" charset="2"/>
              <a:buChar char="Ø"/>
            </a:pPr>
            <a:r>
              <a:rPr lang="en-US" dirty="0"/>
              <a:t>Not trying to unravel the past but trying to understand how to plan for the future</a:t>
            </a:r>
          </a:p>
          <a:p>
            <a:pPr marL="342900" indent="-342900">
              <a:buFont typeface="Wingdings" panose="05000000000000000000" pitchFamily="2" charset="2"/>
              <a:buChar char="Ø"/>
            </a:pPr>
            <a:r>
              <a:rPr lang="en-US" dirty="0"/>
              <a:t>This information will be used for planning purposes- information to better understand flood risk so that local planners can divide and conquer in their area</a:t>
            </a:r>
          </a:p>
          <a:p>
            <a:pPr marL="342900" indent="-342900">
              <a:buFont typeface="Wingdings" panose="05000000000000000000" pitchFamily="2" charset="2"/>
              <a:buChar char="Ø"/>
            </a:pPr>
            <a:r>
              <a:rPr lang="en-US" dirty="0"/>
              <a:t>Scenarios were simulated to understand the some best management practices at a 30,000 ft view, at a watershed scale</a:t>
            </a:r>
          </a:p>
          <a:p>
            <a:pPr marL="342900" indent="-342900">
              <a:buFont typeface="Wingdings" panose="05000000000000000000" pitchFamily="2" charset="2"/>
              <a:buChar char="Ø"/>
            </a:pPr>
            <a:r>
              <a:rPr lang="en-US" dirty="0"/>
              <a:t>There is localized impact of flooding from urbanization, however we looked at it from a watershed scale, not a really small, local scale</a:t>
            </a:r>
          </a:p>
          <a:p>
            <a:pPr marL="342900" indent="-342900">
              <a:buFont typeface="Wingdings" panose="05000000000000000000" pitchFamily="2" charset="2"/>
              <a:buChar char="Ø"/>
            </a:pPr>
            <a:endParaRPr lang="en-US" dirty="0"/>
          </a:p>
          <a:p>
            <a:pPr marL="342900" indent="-342900">
              <a:buFont typeface="Wingdings" panose="05000000000000000000" pitchFamily="2" charset="2"/>
              <a:buChar char="Ø"/>
            </a:pPr>
            <a:endParaRPr lang="en-US" dirty="0"/>
          </a:p>
          <a:p>
            <a:pPr marL="342900" indent="-342900">
              <a:buFont typeface="Wingdings" panose="05000000000000000000" pitchFamily="2" charset="2"/>
              <a:buChar char="Ø"/>
            </a:pPr>
            <a:r>
              <a:rPr lang="en-US" sz="2400" b="1" dirty="0"/>
              <a:t>Increase in precipitation, increase in urbanization in NW AR and land-use change along the River in OK – All contributions to flooding with the largest being the </a:t>
            </a:r>
            <a:r>
              <a:rPr lang="en-US" sz="2400" b="1" u="sng" dirty="0"/>
              <a:t>increase in precipitation</a:t>
            </a:r>
          </a:p>
        </p:txBody>
      </p:sp>
    </p:spTree>
    <p:extLst>
      <p:ext uri="{BB962C8B-B14F-4D97-AF65-F5344CB8AC3E}">
        <p14:creationId xmlns:p14="http://schemas.microsoft.com/office/powerpoint/2010/main" val="2833133651"/>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nature, grass, outdoor&#10;&#10;Description automatically generated">
            <a:extLst>
              <a:ext uri="{FF2B5EF4-FFF2-40B4-BE49-F238E27FC236}">
                <a16:creationId xmlns:a16="http://schemas.microsoft.com/office/drawing/2014/main" id="{8DBA5134-74DC-7DCF-9778-A71806C1B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D60E91EF-3834-E324-9370-8895FE91F0A9}"/>
              </a:ext>
            </a:extLst>
          </p:cNvPr>
          <p:cNvSpPr>
            <a:spLocks noGrp="1"/>
          </p:cNvSpPr>
          <p:nvPr>
            <p:ph idx="1"/>
          </p:nvPr>
        </p:nvSpPr>
        <p:spPr>
          <a:xfrm>
            <a:off x="7693572" y="0"/>
            <a:ext cx="3961399" cy="874985"/>
          </a:xfrm>
        </p:spPr>
        <p:txBody>
          <a:bodyPr/>
          <a:lstStyle/>
          <a:p>
            <a:r>
              <a:rPr lang="en-US" sz="6600" dirty="0">
                <a:solidFill>
                  <a:schemeClr val="tx1"/>
                </a:solidFill>
              </a:rPr>
              <a:t>Breakout</a:t>
            </a:r>
          </a:p>
        </p:txBody>
      </p:sp>
    </p:spTree>
    <p:extLst>
      <p:ext uri="{BB962C8B-B14F-4D97-AF65-F5344CB8AC3E}">
        <p14:creationId xmlns:p14="http://schemas.microsoft.com/office/powerpoint/2010/main" val="2489224387"/>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D1D149-EE65-F69C-0D45-F64FA2E5D104}"/>
              </a:ext>
            </a:extLst>
          </p:cNvPr>
          <p:cNvPicPr>
            <a:picLocks noChangeAspect="1"/>
          </p:cNvPicPr>
          <p:nvPr/>
        </p:nvPicPr>
        <p:blipFill rotWithShape="1">
          <a:blip r:embed="rId3"/>
          <a:srcRect l="2784" t="17557" r="2784" b="13856"/>
          <a:stretch/>
        </p:blipFill>
        <p:spPr>
          <a:xfrm>
            <a:off x="2692506" y="142059"/>
            <a:ext cx="6806988" cy="6715941"/>
          </a:xfrm>
          <a:prstGeom prst="rect">
            <a:avLst/>
          </a:prstGeom>
        </p:spPr>
      </p:pic>
      <p:sp>
        <p:nvSpPr>
          <p:cNvPr id="2" name="Isosceles Triangle 1">
            <a:extLst>
              <a:ext uri="{FF2B5EF4-FFF2-40B4-BE49-F238E27FC236}">
                <a16:creationId xmlns:a16="http://schemas.microsoft.com/office/drawing/2014/main" id="{527933B8-A7E3-58A8-E580-486F439FABD8}"/>
              </a:ext>
            </a:extLst>
          </p:cNvPr>
          <p:cNvSpPr/>
          <p:nvPr/>
        </p:nvSpPr>
        <p:spPr>
          <a:xfrm>
            <a:off x="7956884" y="1187116"/>
            <a:ext cx="208548" cy="248653"/>
          </a:xfrm>
          <a:prstGeom prst="triangle">
            <a:avLst/>
          </a:prstGeom>
          <a:solidFill>
            <a:schemeClr val="accent6">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Isosceles Triangle 2">
            <a:extLst>
              <a:ext uri="{FF2B5EF4-FFF2-40B4-BE49-F238E27FC236}">
                <a16:creationId xmlns:a16="http://schemas.microsoft.com/office/drawing/2014/main" id="{B15874E5-62B1-8560-8C5B-0EC1502757B4}"/>
              </a:ext>
            </a:extLst>
          </p:cNvPr>
          <p:cNvSpPr/>
          <p:nvPr/>
        </p:nvSpPr>
        <p:spPr>
          <a:xfrm>
            <a:off x="6224337" y="1892968"/>
            <a:ext cx="208548" cy="248653"/>
          </a:xfrm>
          <a:prstGeom prst="triangle">
            <a:avLst/>
          </a:prstGeom>
          <a:solidFill>
            <a:schemeClr val="accent6">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Isosceles Triangle 4">
            <a:extLst>
              <a:ext uri="{FF2B5EF4-FFF2-40B4-BE49-F238E27FC236}">
                <a16:creationId xmlns:a16="http://schemas.microsoft.com/office/drawing/2014/main" id="{0681ED0C-16DB-537C-6049-FE8677352276}"/>
              </a:ext>
            </a:extLst>
          </p:cNvPr>
          <p:cNvSpPr/>
          <p:nvPr/>
        </p:nvSpPr>
        <p:spPr>
          <a:xfrm>
            <a:off x="4058653" y="3375702"/>
            <a:ext cx="208548" cy="248653"/>
          </a:xfrm>
          <a:prstGeom prst="triangle">
            <a:avLst/>
          </a:prstGeom>
          <a:solidFill>
            <a:schemeClr val="accent6">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075460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92A4E6-E632-E2BA-D166-7C622327CE8C}"/>
              </a:ext>
            </a:extLst>
          </p:cNvPr>
          <p:cNvSpPr>
            <a:spLocks noGrp="1"/>
          </p:cNvSpPr>
          <p:nvPr>
            <p:ph type="title"/>
          </p:nvPr>
        </p:nvSpPr>
        <p:spPr/>
        <p:txBody>
          <a:bodyPr/>
          <a:lstStyle/>
          <a:p>
            <a:r>
              <a:rPr lang="en-US" dirty="0"/>
              <a:t>Hydrology vs hydraulics</a:t>
            </a:r>
          </a:p>
        </p:txBody>
      </p:sp>
      <p:sp>
        <p:nvSpPr>
          <p:cNvPr id="5" name="Content Placeholder 4">
            <a:extLst>
              <a:ext uri="{FF2B5EF4-FFF2-40B4-BE49-F238E27FC236}">
                <a16:creationId xmlns:a16="http://schemas.microsoft.com/office/drawing/2014/main" id="{A513DDC0-538D-C313-2AF9-EA624A30C0F4}"/>
              </a:ext>
            </a:extLst>
          </p:cNvPr>
          <p:cNvSpPr>
            <a:spLocks noGrp="1"/>
          </p:cNvSpPr>
          <p:nvPr>
            <p:ph sz="quarter" idx="15"/>
          </p:nvPr>
        </p:nvSpPr>
        <p:spPr/>
        <p:txBody>
          <a:bodyPr/>
          <a:lstStyle/>
          <a:p>
            <a:pPr algn="ctr"/>
            <a:r>
              <a:rPr lang="en-US" sz="3200" b="1" dirty="0"/>
              <a:t>HYDROLOGY</a:t>
            </a:r>
            <a:r>
              <a:rPr lang="en-US" sz="3200" dirty="0"/>
              <a:t> is translating </a:t>
            </a:r>
            <a:r>
              <a:rPr lang="en-US" sz="3200" b="1" u="sng" dirty="0"/>
              <a:t>precipitation</a:t>
            </a:r>
            <a:r>
              <a:rPr lang="en-US" sz="3200" dirty="0"/>
              <a:t> to </a:t>
            </a:r>
            <a:r>
              <a:rPr lang="en-US" sz="3200" b="1" u="sng" dirty="0"/>
              <a:t>streamflow</a:t>
            </a:r>
          </a:p>
          <a:p>
            <a:pPr algn="ctr"/>
            <a:endParaRPr lang="en-US" dirty="0"/>
          </a:p>
          <a:p>
            <a:pPr algn="ctr"/>
            <a:r>
              <a:rPr lang="en-US" sz="3200" b="1" dirty="0"/>
              <a:t>HYDRAULICS</a:t>
            </a:r>
            <a:r>
              <a:rPr lang="en-US" sz="3200" dirty="0"/>
              <a:t> is translating </a:t>
            </a:r>
            <a:r>
              <a:rPr lang="en-US" sz="3200" b="1" u="sng" dirty="0"/>
              <a:t>streamflow</a:t>
            </a:r>
            <a:r>
              <a:rPr lang="en-US" sz="3200" b="1" dirty="0"/>
              <a:t> </a:t>
            </a:r>
            <a:r>
              <a:rPr lang="en-US" sz="3200" dirty="0"/>
              <a:t>to </a:t>
            </a:r>
            <a:r>
              <a:rPr lang="en-US" sz="3200" b="1" u="sng" dirty="0"/>
              <a:t>elevation</a:t>
            </a:r>
          </a:p>
        </p:txBody>
      </p:sp>
      <p:pic>
        <p:nvPicPr>
          <p:cNvPr id="8" name="Content Placeholder 7">
            <a:extLst>
              <a:ext uri="{FF2B5EF4-FFF2-40B4-BE49-F238E27FC236}">
                <a16:creationId xmlns:a16="http://schemas.microsoft.com/office/drawing/2014/main" id="{21B72BA0-A81A-D221-7397-7A12781F0DD7}"/>
              </a:ext>
            </a:extLst>
          </p:cNvPr>
          <p:cNvPicPr>
            <a:picLocks noGrp="1" noChangeAspect="1"/>
          </p:cNvPicPr>
          <p:nvPr>
            <p:ph sz="quarter" idx="16"/>
          </p:nvPr>
        </p:nvPicPr>
        <p:blipFill>
          <a:blip r:embed="rId3"/>
          <a:stretch>
            <a:fillRect/>
          </a:stretch>
        </p:blipFill>
        <p:spPr>
          <a:xfrm>
            <a:off x="402993" y="1028700"/>
            <a:ext cx="7396626" cy="5600700"/>
          </a:xfrm>
          <a:prstGeom prst="rect">
            <a:avLst/>
          </a:prstGeom>
        </p:spPr>
      </p:pic>
    </p:spTree>
    <p:extLst>
      <p:ext uri="{BB962C8B-B14F-4D97-AF65-F5344CB8AC3E}">
        <p14:creationId xmlns:p14="http://schemas.microsoft.com/office/powerpoint/2010/main" val="39062705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CA9D3-4187-4FC8-AE55-07242BFDE5B0}"/>
              </a:ext>
            </a:extLst>
          </p:cNvPr>
          <p:cNvSpPr>
            <a:spLocks noGrp="1"/>
          </p:cNvSpPr>
          <p:nvPr>
            <p:ph type="title"/>
          </p:nvPr>
        </p:nvSpPr>
        <p:spPr/>
        <p:txBody>
          <a:bodyPr/>
          <a:lstStyle/>
          <a:p>
            <a:r>
              <a:rPr lang="en-US" dirty="0"/>
              <a:t>Peak Comparisons (Illinois River near Tahlequah)</a:t>
            </a:r>
          </a:p>
        </p:txBody>
      </p:sp>
      <p:graphicFrame>
        <p:nvGraphicFramePr>
          <p:cNvPr id="10" name="Content Placeholder 9">
            <a:extLst>
              <a:ext uri="{FF2B5EF4-FFF2-40B4-BE49-F238E27FC236}">
                <a16:creationId xmlns:a16="http://schemas.microsoft.com/office/drawing/2014/main" id="{32497268-55C9-226A-30F4-B83E36EE220A}"/>
              </a:ext>
            </a:extLst>
          </p:cNvPr>
          <p:cNvGraphicFramePr>
            <a:graphicFrameLocks noGrp="1"/>
          </p:cNvGraphicFramePr>
          <p:nvPr>
            <p:ph idx="1"/>
          </p:nvPr>
        </p:nvGraphicFramePr>
        <p:xfrm>
          <a:off x="488731" y="1040524"/>
          <a:ext cx="11020098" cy="5391808"/>
        </p:xfrm>
        <a:graphic>
          <a:graphicData uri="http://schemas.openxmlformats.org/drawingml/2006/table">
            <a:tbl>
              <a:tblPr firstRow="1" bandRow="1"/>
              <a:tblGrid>
                <a:gridCol w="2568773">
                  <a:extLst>
                    <a:ext uri="{9D8B030D-6E8A-4147-A177-3AD203B41FA5}">
                      <a16:colId xmlns:a16="http://schemas.microsoft.com/office/drawing/2014/main" val="2839514082"/>
                    </a:ext>
                  </a:extLst>
                </a:gridCol>
                <a:gridCol w="2599768">
                  <a:extLst>
                    <a:ext uri="{9D8B030D-6E8A-4147-A177-3AD203B41FA5}">
                      <a16:colId xmlns:a16="http://schemas.microsoft.com/office/drawing/2014/main" val="1567028388"/>
                    </a:ext>
                  </a:extLst>
                </a:gridCol>
                <a:gridCol w="2019257">
                  <a:extLst>
                    <a:ext uri="{9D8B030D-6E8A-4147-A177-3AD203B41FA5}">
                      <a16:colId xmlns:a16="http://schemas.microsoft.com/office/drawing/2014/main" val="268347085"/>
                    </a:ext>
                  </a:extLst>
                </a:gridCol>
                <a:gridCol w="2156337">
                  <a:extLst>
                    <a:ext uri="{9D8B030D-6E8A-4147-A177-3AD203B41FA5}">
                      <a16:colId xmlns:a16="http://schemas.microsoft.com/office/drawing/2014/main" val="3844340332"/>
                    </a:ext>
                  </a:extLst>
                </a:gridCol>
                <a:gridCol w="1675963">
                  <a:extLst>
                    <a:ext uri="{9D8B030D-6E8A-4147-A177-3AD203B41FA5}">
                      <a16:colId xmlns:a16="http://schemas.microsoft.com/office/drawing/2014/main" val="1323773541"/>
                    </a:ext>
                  </a:extLst>
                </a:gridCol>
              </a:tblGrid>
              <a:tr h="520009">
                <a:tc>
                  <a:txBody>
                    <a:bodyPr/>
                    <a:lstStyle/>
                    <a:p>
                      <a:pPr marL="0" marR="0">
                        <a:lnSpc>
                          <a:spcPct val="107000"/>
                        </a:lnSpc>
                        <a:spcBef>
                          <a:spcPts val="0"/>
                        </a:spcBef>
                        <a:spcAft>
                          <a:spcPts val="800"/>
                        </a:spcAft>
                      </a:pP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Scenario/Event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Land Use</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Precipitation</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Peak Streamflow (cubic feet per second)</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Peak Stage (elevation in feet)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54833405"/>
                  </a:ext>
                </a:extLst>
              </a:tr>
              <a:tr h="390244">
                <a:tc>
                  <a:txBody>
                    <a:bodyPr/>
                    <a:lstStyle/>
                    <a:p>
                      <a:pPr marL="0" marR="0">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2-year Frequency Event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2016 NLCD</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2-year Frequency Event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32,439.3</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683.5</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984892451"/>
                  </a:ext>
                </a:extLst>
              </a:tr>
              <a:tr h="497402">
                <a:tc>
                  <a:txBody>
                    <a:bodyPr/>
                    <a:lstStyle/>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2-year Frequency Event w/Riparian Buffers</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2016 NLCD</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2-year Frequency Event</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27,293.6</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682.7</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705055050"/>
                  </a:ext>
                </a:extLst>
              </a:tr>
              <a:tr h="373049">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5-year Frequency Event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2016 NLCD</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5-year Frequency Event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53,079.0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686.5</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438868821"/>
                  </a:ext>
                </a:extLst>
              </a:tr>
              <a:tr h="523307">
                <a:tc>
                  <a:txBody>
                    <a:bodyPr/>
                    <a:lstStyle/>
                    <a:p>
                      <a:pPr marL="0" marR="0">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5-year Frequency Event w/Riparian Buffers</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2016 NLCD</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5-year Frequency Event</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41,235.3</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685.4</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241379710"/>
                  </a:ext>
                </a:extLst>
              </a:tr>
              <a:tr h="390244">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10-year Frequency Event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2016 NLCD</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10-year Frequency Event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70,324.1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689.0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385216223"/>
                  </a:ext>
                </a:extLst>
              </a:tr>
              <a:tr h="523307">
                <a:tc>
                  <a:txBody>
                    <a:bodyPr/>
                    <a:lstStyle/>
                    <a:p>
                      <a:pPr marL="0" marR="0">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10-year Frequency Event w/Riparian Buffers</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2016 NLCD</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10-year Frequency Event</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53,547.5</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687.5</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96029102"/>
                  </a:ext>
                </a:extLst>
              </a:tr>
              <a:tr h="390244">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25-year Frequency Event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2016NLCD</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25-year Frequency Event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96,216.7</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692.1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4174523491"/>
                  </a:ext>
                </a:extLst>
              </a:tr>
              <a:tr h="523307">
                <a:tc>
                  <a:txBody>
                    <a:bodyPr/>
                    <a:lstStyle/>
                    <a:p>
                      <a:pPr marL="0" marR="0">
                        <a:lnSpc>
                          <a:spcPct val="107000"/>
                        </a:lnSpc>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25-year Frequency Event w/Riparian Buffers</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2016 NLCD</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25-year Frequency Event</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71,897.6</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690.3</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6728693"/>
                  </a:ext>
                </a:extLst>
              </a:tr>
              <a:tr h="390244">
                <a:tc>
                  <a:txBody>
                    <a:bodyPr/>
                    <a:lstStyle/>
                    <a:p>
                      <a:pPr marL="0" marR="0">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50-year Frequency Event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2016 NLCD</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50-year Frequency Event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117,495.3</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694.4</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511114133"/>
                  </a:ext>
                </a:extLst>
              </a:tr>
              <a:tr h="497402">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50-year Frequency Event w/Riparian Buffers</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2016 NLCD</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50-year Frequency Event</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87,617.2</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692.4</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14669175"/>
                  </a:ext>
                </a:extLst>
              </a:tr>
              <a:tr h="373049">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100-year Frequency Event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2016 NLCD</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100-year Frequency Event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r">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139,794.5</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r">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696.9</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884664791"/>
                  </a:ext>
                </a:extLst>
              </a:tr>
            </a:tbl>
          </a:graphicData>
        </a:graphic>
      </p:graphicFrame>
    </p:spTree>
    <p:extLst>
      <p:ext uri="{BB962C8B-B14F-4D97-AF65-F5344CB8AC3E}">
        <p14:creationId xmlns:p14="http://schemas.microsoft.com/office/powerpoint/2010/main" val="1283880567"/>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CA9D3-4187-4FC8-AE55-07242BFDE5B0}"/>
              </a:ext>
            </a:extLst>
          </p:cNvPr>
          <p:cNvSpPr>
            <a:spLocks noGrp="1"/>
          </p:cNvSpPr>
          <p:nvPr>
            <p:ph type="title"/>
          </p:nvPr>
        </p:nvSpPr>
        <p:spPr/>
        <p:txBody>
          <a:bodyPr/>
          <a:lstStyle/>
          <a:p>
            <a:r>
              <a:rPr lang="en-US" dirty="0"/>
              <a:t>Peak Comparisons (Illinois River near Tahlequah)</a:t>
            </a:r>
          </a:p>
        </p:txBody>
      </p:sp>
      <p:graphicFrame>
        <p:nvGraphicFramePr>
          <p:cNvPr id="6" name="Content Placeholder 5">
            <a:extLst>
              <a:ext uri="{FF2B5EF4-FFF2-40B4-BE49-F238E27FC236}">
                <a16:creationId xmlns:a16="http://schemas.microsoft.com/office/drawing/2014/main" id="{CF334B87-0097-DE97-9BEC-A632D131D736}"/>
              </a:ext>
            </a:extLst>
          </p:cNvPr>
          <p:cNvGraphicFramePr>
            <a:graphicFrameLocks noGrp="1"/>
          </p:cNvGraphicFramePr>
          <p:nvPr>
            <p:ph idx="1"/>
          </p:nvPr>
        </p:nvGraphicFramePr>
        <p:xfrm>
          <a:off x="537355" y="1206061"/>
          <a:ext cx="11020098" cy="5522956"/>
        </p:xfrm>
        <a:graphic>
          <a:graphicData uri="http://schemas.openxmlformats.org/drawingml/2006/table">
            <a:tbl>
              <a:tblPr firstRow="1" bandRow="1"/>
              <a:tblGrid>
                <a:gridCol w="2568773">
                  <a:extLst>
                    <a:ext uri="{9D8B030D-6E8A-4147-A177-3AD203B41FA5}">
                      <a16:colId xmlns:a16="http://schemas.microsoft.com/office/drawing/2014/main" val="6987878"/>
                    </a:ext>
                  </a:extLst>
                </a:gridCol>
                <a:gridCol w="2599768">
                  <a:extLst>
                    <a:ext uri="{9D8B030D-6E8A-4147-A177-3AD203B41FA5}">
                      <a16:colId xmlns:a16="http://schemas.microsoft.com/office/drawing/2014/main" val="2414397323"/>
                    </a:ext>
                  </a:extLst>
                </a:gridCol>
                <a:gridCol w="2019257">
                  <a:extLst>
                    <a:ext uri="{9D8B030D-6E8A-4147-A177-3AD203B41FA5}">
                      <a16:colId xmlns:a16="http://schemas.microsoft.com/office/drawing/2014/main" val="1263107809"/>
                    </a:ext>
                  </a:extLst>
                </a:gridCol>
                <a:gridCol w="2156337">
                  <a:extLst>
                    <a:ext uri="{9D8B030D-6E8A-4147-A177-3AD203B41FA5}">
                      <a16:colId xmlns:a16="http://schemas.microsoft.com/office/drawing/2014/main" val="2329486154"/>
                    </a:ext>
                  </a:extLst>
                </a:gridCol>
                <a:gridCol w="1675963">
                  <a:extLst>
                    <a:ext uri="{9D8B030D-6E8A-4147-A177-3AD203B41FA5}">
                      <a16:colId xmlns:a16="http://schemas.microsoft.com/office/drawing/2014/main" val="952142378"/>
                    </a:ext>
                  </a:extLst>
                </a:gridCol>
              </a:tblGrid>
              <a:tr h="452503">
                <a:tc>
                  <a:txBody>
                    <a:bodyPr/>
                    <a:lstStyle/>
                    <a:p>
                      <a:pPr marL="0" marR="0">
                        <a:lnSpc>
                          <a:spcPct val="107000"/>
                        </a:lnSpc>
                        <a:spcBef>
                          <a:spcPts val="0"/>
                        </a:spcBef>
                        <a:spcAft>
                          <a:spcPts val="800"/>
                        </a:spcAft>
                      </a:pP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Scenario/Event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Land Use</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Precipitation</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Peak Streamflow (cubic feet per second)</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Peak Stage (elevation in feet)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29089373"/>
                  </a:ext>
                </a:extLst>
              </a:tr>
              <a:tr h="678754">
                <a:tc>
                  <a:txBody>
                    <a:bodyPr/>
                    <a:lstStyle/>
                    <a:p>
                      <a:pPr marL="0" marR="0">
                        <a:lnSpc>
                          <a:spcPct val="107000"/>
                        </a:lnSpc>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100-year Frequency Event w/Riparian Buffers</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2016 NLCD</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100-year Frequency Event</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r">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r">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104,545.8</a:t>
                      </a:r>
                    </a:p>
                  </a:txBody>
                  <a:tcPr marL="21361" marR="21361"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694.3</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73915561"/>
                  </a:ext>
                </a:extLst>
              </a:tr>
              <a:tr h="467923">
                <a:tc>
                  <a:txBody>
                    <a:bodyPr/>
                    <a:lstStyle/>
                    <a:p>
                      <a:pPr marL="0" marR="0">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100-year Frequency Event w/B2 Land-use Scenario</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2050 SRES B2</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100-year Frequency Event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147,911.8</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r">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697.4</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883238255"/>
                  </a:ext>
                </a:extLst>
              </a:tr>
              <a:tr h="709998">
                <a:tc>
                  <a:txBody>
                    <a:bodyPr/>
                    <a:lstStyle/>
                    <a:p>
                      <a:pPr marL="0" marR="0">
                        <a:lnSpc>
                          <a:spcPct val="107000"/>
                        </a:lnSpc>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100-year Frequency Event w/B2 Land-use Scenario and Detention Basins</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2050 SRES B2 w/Detention Basins</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100-year Frequency Event</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107,826.7</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693.1</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98752831"/>
                  </a:ext>
                </a:extLst>
              </a:tr>
              <a:tr h="467923">
                <a:tc>
                  <a:txBody>
                    <a:bodyPr/>
                    <a:lstStyle/>
                    <a:p>
                      <a:pPr marL="0" marR="0">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100-year Frequency Event w/A1B Land-use Scenario</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2050 SRES A1B</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100-year Frequency Event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153,017.8</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r">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697.7</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781675398"/>
                  </a:ext>
                </a:extLst>
              </a:tr>
              <a:tr h="678754">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100-year Frequency Event w/A1B Land-use Scenario and Detention Basins</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2050 SRES A1B w/Detention Basins</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100-year Frequency Event</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112,189.3</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693.4</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84030764"/>
                  </a:ext>
                </a:extLst>
              </a:tr>
              <a:tr h="226251">
                <a:tc>
                  <a:txBody>
                    <a:bodyPr/>
                    <a:lstStyle/>
                    <a:p>
                      <a:pPr marL="0" marR="0">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April 2017 Validation Event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2016 NLCD</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April 2017 Event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110,557.7</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r">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694.1</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667001217"/>
                  </a:ext>
                </a:extLst>
              </a:tr>
              <a:tr h="226251">
                <a:tc>
                  <a:txBody>
                    <a:bodyPr/>
                    <a:lstStyle/>
                    <a:p>
                      <a:pPr marL="0" marR="0">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 Percent Less Developed</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 Impervious Values</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April 2017 Event</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107,678.7</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693.7</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10837816"/>
                  </a:ext>
                </a:extLst>
              </a:tr>
              <a:tr h="226251">
                <a:tc>
                  <a:txBody>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75 Percent Less Developed</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75% 1990 Impervious Values</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April 2017 Event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108,113.9</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r">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693.9</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482245628"/>
                  </a:ext>
                </a:extLst>
              </a:tr>
              <a:tr h="226251">
                <a:tc>
                  <a:txBody>
                    <a:bodyPr/>
                    <a:lstStyle/>
                    <a:p>
                      <a:pPr marL="0" marR="0">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B2 Land-use Scenario</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2050 SRES B2</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April 2017 Event</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116,030.2</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694.6</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08231867"/>
                  </a:ext>
                </a:extLst>
              </a:tr>
              <a:tr h="467923">
                <a:tc>
                  <a:txBody>
                    <a:bodyPr/>
                    <a:lstStyle/>
                    <a:p>
                      <a:pPr marL="0" marR="0">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B2 Land-use Scenario w/Detention Basins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2050 SRES B2 w/Detention Basins</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April 2017 Event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r">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89,476.5</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r">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691.5</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788664835"/>
                  </a:ext>
                </a:extLst>
              </a:tr>
              <a:tr h="226251">
                <a:tc>
                  <a:txBody>
                    <a:bodyPr/>
                    <a:lstStyle/>
                    <a:p>
                      <a:pPr marL="0" marR="0">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A1B Land-use Scenario</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2050 SRES A1B</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April 2017 Event</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118,933.1</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694.9</a:t>
                      </a: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548169580"/>
                  </a:ext>
                </a:extLst>
              </a:tr>
              <a:tr h="467923">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A1B Land-use Scenario w/Detention Basins</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2050 SRES A1B w/Detention Basins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April 2017 Event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r">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92,237.7</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r">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691.8</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61" marR="21361" marT="0" marB="0" anchor="b">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756310247"/>
                  </a:ext>
                </a:extLst>
              </a:tr>
            </a:tbl>
          </a:graphicData>
        </a:graphic>
      </p:graphicFrame>
    </p:spTree>
    <p:extLst>
      <p:ext uri="{BB962C8B-B14F-4D97-AF65-F5344CB8AC3E}">
        <p14:creationId xmlns:p14="http://schemas.microsoft.com/office/powerpoint/2010/main" val="1344874395"/>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98F77-188C-4631-89DB-BBCCF16B91AF}"/>
              </a:ext>
            </a:extLst>
          </p:cNvPr>
          <p:cNvSpPr>
            <a:spLocks noGrp="1"/>
          </p:cNvSpPr>
          <p:nvPr>
            <p:ph type="title"/>
          </p:nvPr>
        </p:nvSpPr>
        <p:spPr/>
        <p:txBody>
          <a:bodyPr/>
          <a:lstStyle/>
          <a:p>
            <a:r>
              <a:rPr lang="en-US" sz="2400" dirty="0"/>
              <a:t>Osage Creek near Elm Springs, AR</a:t>
            </a:r>
          </a:p>
        </p:txBody>
      </p:sp>
      <p:sp>
        <p:nvSpPr>
          <p:cNvPr id="3" name="Slide Number Placeholder 2">
            <a:extLst>
              <a:ext uri="{FF2B5EF4-FFF2-40B4-BE49-F238E27FC236}">
                <a16:creationId xmlns:a16="http://schemas.microsoft.com/office/drawing/2014/main" id="{7EFF97BE-C848-40DE-A9FA-7A88053D9EDC}"/>
              </a:ext>
            </a:extLst>
          </p:cNvPr>
          <p:cNvSpPr>
            <a:spLocks noGrp="1"/>
          </p:cNvSpPr>
          <p:nvPr>
            <p:ph type="sldNum" sz="quarter" idx="11"/>
          </p:nvPr>
        </p:nvSpPr>
        <p:spPr>
          <a:xfrm>
            <a:off x="11074402" y="228605"/>
            <a:ext cx="969433"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750" kern="1200">
                <a:solidFill>
                  <a:srgbClr val="898989"/>
                </a:solidFill>
                <a:latin typeface="+mn-lt"/>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94574C-E5D2-4987-ADCE-9F4F1F300184}" type="slidenum">
              <a:rPr lang="en-US" smtClean="0"/>
              <a:pPr/>
              <a:t>42</a:t>
            </a:fld>
            <a:endParaRPr lang="en-US"/>
          </a:p>
        </p:txBody>
      </p:sp>
      <p:pic>
        <p:nvPicPr>
          <p:cNvPr id="7" name="Picture 6">
            <a:extLst>
              <a:ext uri="{FF2B5EF4-FFF2-40B4-BE49-F238E27FC236}">
                <a16:creationId xmlns:a16="http://schemas.microsoft.com/office/drawing/2014/main" id="{3C95DD98-6BEF-4397-B431-9150D2EA16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4614" y="832563"/>
            <a:ext cx="4689482" cy="3729161"/>
          </a:xfrm>
          <a:prstGeom prst="rect">
            <a:avLst/>
          </a:prstGeom>
        </p:spPr>
      </p:pic>
      <p:pic>
        <p:nvPicPr>
          <p:cNvPr id="6" name="Picture 5">
            <a:extLst>
              <a:ext uri="{FF2B5EF4-FFF2-40B4-BE49-F238E27FC236}">
                <a16:creationId xmlns:a16="http://schemas.microsoft.com/office/drawing/2014/main" id="{67E5322A-75F7-4EA5-8B6E-4404D6486D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27735" y="228605"/>
            <a:ext cx="4648991" cy="3682843"/>
          </a:xfrm>
          <a:prstGeom prst="rect">
            <a:avLst/>
          </a:prstGeom>
        </p:spPr>
      </p:pic>
      <p:sp>
        <p:nvSpPr>
          <p:cNvPr id="8" name="TextBox 7">
            <a:extLst>
              <a:ext uri="{FF2B5EF4-FFF2-40B4-BE49-F238E27FC236}">
                <a16:creationId xmlns:a16="http://schemas.microsoft.com/office/drawing/2014/main" id="{C195376E-618F-4D51-A28E-9ED3AF48CF37}"/>
              </a:ext>
            </a:extLst>
          </p:cNvPr>
          <p:cNvSpPr txBox="1"/>
          <p:nvPr/>
        </p:nvSpPr>
        <p:spPr>
          <a:xfrm>
            <a:off x="406400" y="6275581"/>
            <a:ext cx="1957587" cy="307777"/>
          </a:xfrm>
          <a:prstGeom prst="rect">
            <a:avLst/>
          </a:prstGeom>
          <a:noFill/>
        </p:spPr>
        <p:txBody>
          <a:bodyPr wrap="none" rtlCol="0">
            <a:spAutoFit/>
          </a:bodyPr>
          <a:lstStyle/>
          <a:p>
            <a:r>
              <a:rPr lang="en-US" sz="1400" dirty="0"/>
              <a:t>PRISM Climate Group</a:t>
            </a:r>
          </a:p>
        </p:txBody>
      </p:sp>
      <p:pic>
        <p:nvPicPr>
          <p:cNvPr id="5" name="Picture 4">
            <a:extLst>
              <a:ext uri="{FF2B5EF4-FFF2-40B4-BE49-F238E27FC236}">
                <a16:creationId xmlns:a16="http://schemas.microsoft.com/office/drawing/2014/main" id="{EF14E851-FE4F-4893-9B5A-3E2099FE497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034096" y="2871505"/>
            <a:ext cx="4827949" cy="3793744"/>
          </a:xfrm>
          <a:prstGeom prst="rect">
            <a:avLst/>
          </a:prstGeom>
        </p:spPr>
      </p:pic>
    </p:spTree>
    <p:extLst>
      <p:ext uri="{BB962C8B-B14F-4D97-AF65-F5344CB8AC3E}">
        <p14:creationId xmlns:p14="http://schemas.microsoft.com/office/powerpoint/2010/main" val="345645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98F77-188C-4631-89DB-BBCCF16B91AF}"/>
              </a:ext>
            </a:extLst>
          </p:cNvPr>
          <p:cNvSpPr>
            <a:spLocks noGrp="1"/>
          </p:cNvSpPr>
          <p:nvPr>
            <p:ph type="title"/>
          </p:nvPr>
        </p:nvSpPr>
        <p:spPr/>
        <p:txBody>
          <a:bodyPr/>
          <a:lstStyle/>
          <a:p>
            <a:r>
              <a:rPr lang="en-US" sz="2400" dirty="0"/>
              <a:t>Illinois River near Watts, OK</a:t>
            </a:r>
          </a:p>
        </p:txBody>
      </p:sp>
      <p:sp>
        <p:nvSpPr>
          <p:cNvPr id="3" name="Slide Number Placeholder 2">
            <a:extLst>
              <a:ext uri="{FF2B5EF4-FFF2-40B4-BE49-F238E27FC236}">
                <a16:creationId xmlns:a16="http://schemas.microsoft.com/office/drawing/2014/main" id="{7EFF97BE-C848-40DE-A9FA-7A88053D9EDC}"/>
              </a:ext>
            </a:extLst>
          </p:cNvPr>
          <p:cNvSpPr>
            <a:spLocks noGrp="1"/>
          </p:cNvSpPr>
          <p:nvPr>
            <p:ph type="sldNum" sz="quarter" idx="11"/>
          </p:nvPr>
        </p:nvSpPr>
        <p:spPr>
          <a:xfrm>
            <a:off x="11074402" y="228605"/>
            <a:ext cx="969433"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750" kern="1200">
                <a:solidFill>
                  <a:srgbClr val="898989"/>
                </a:solidFill>
                <a:latin typeface="+mn-lt"/>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94574C-E5D2-4987-ADCE-9F4F1F300184}" type="slidenum">
              <a:rPr lang="en-US" smtClean="0"/>
              <a:pPr/>
              <a:t>43</a:t>
            </a:fld>
            <a:endParaRPr lang="en-US"/>
          </a:p>
        </p:txBody>
      </p:sp>
      <p:pic>
        <p:nvPicPr>
          <p:cNvPr id="7" name="Picture 6">
            <a:extLst>
              <a:ext uri="{FF2B5EF4-FFF2-40B4-BE49-F238E27FC236}">
                <a16:creationId xmlns:a16="http://schemas.microsoft.com/office/drawing/2014/main" id="{3C95DD98-6BEF-4397-B431-9150D2EA16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8517" y="828679"/>
            <a:ext cx="4679666" cy="3736930"/>
          </a:xfrm>
          <a:prstGeom prst="rect">
            <a:avLst/>
          </a:prstGeom>
        </p:spPr>
      </p:pic>
      <p:pic>
        <p:nvPicPr>
          <p:cNvPr id="6" name="Picture 5">
            <a:extLst>
              <a:ext uri="{FF2B5EF4-FFF2-40B4-BE49-F238E27FC236}">
                <a16:creationId xmlns:a16="http://schemas.microsoft.com/office/drawing/2014/main" id="{67E5322A-75F7-4EA5-8B6E-4404D6486D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08188" y="180925"/>
            <a:ext cx="4704930" cy="3760027"/>
          </a:xfrm>
          <a:prstGeom prst="rect">
            <a:avLst/>
          </a:prstGeom>
        </p:spPr>
      </p:pic>
      <p:sp>
        <p:nvSpPr>
          <p:cNvPr id="8" name="TextBox 7">
            <a:extLst>
              <a:ext uri="{FF2B5EF4-FFF2-40B4-BE49-F238E27FC236}">
                <a16:creationId xmlns:a16="http://schemas.microsoft.com/office/drawing/2014/main" id="{777EACD4-AC08-4C19-B882-2CE965EC6A85}"/>
              </a:ext>
            </a:extLst>
          </p:cNvPr>
          <p:cNvSpPr txBox="1"/>
          <p:nvPr/>
        </p:nvSpPr>
        <p:spPr>
          <a:xfrm>
            <a:off x="406400" y="6275581"/>
            <a:ext cx="1957587" cy="307777"/>
          </a:xfrm>
          <a:prstGeom prst="rect">
            <a:avLst/>
          </a:prstGeom>
          <a:noFill/>
        </p:spPr>
        <p:txBody>
          <a:bodyPr wrap="none" rtlCol="0">
            <a:spAutoFit/>
          </a:bodyPr>
          <a:lstStyle/>
          <a:p>
            <a:r>
              <a:rPr lang="en-US" sz="1400" dirty="0"/>
              <a:t>PRISM Climate Group</a:t>
            </a:r>
          </a:p>
        </p:txBody>
      </p:sp>
      <p:pic>
        <p:nvPicPr>
          <p:cNvPr id="5" name="Picture 4">
            <a:extLst>
              <a:ext uri="{FF2B5EF4-FFF2-40B4-BE49-F238E27FC236}">
                <a16:creationId xmlns:a16="http://schemas.microsoft.com/office/drawing/2014/main" id="{EF14E851-FE4F-4893-9B5A-3E2099FE497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897868" y="2815365"/>
            <a:ext cx="4834660" cy="3861710"/>
          </a:xfrm>
          <a:prstGeom prst="rect">
            <a:avLst/>
          </a:prstGeom>
        </p:spPr>
      </p:pic>
    </p:spTree>
    <p:extLst>
      <p:ext uri="{BB962C8B-B14F-4D97-AF65-F5344CB8AC3E}">
        <p14:creationId xmlns:p14="http://schemas.microsoft.com/office/powerpoint/2010/main" val="258274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98F77-188C-4631-89DB-BBCCF16B91AF}"/>
              </a:ext>
            </a:extLst>
          </p:cNvPr>
          <p:cNvSpPr>
            <a:spLocks noGrp="1"/>
          </p:cNvSpPr>
          <p:nvPr>
            <p:ph type="title"/>
          </p:nvPr>
        </p:nvSpPr>
        <p:spPr/>
        <p:txBody>
          <a:bodyPr/>
          <a:lstStyle/>
          <a:p>
            <a:r>
              <a:rPr lang="en-US" sz="2400" dirty="0"/>
              <a:t>Illinois River near Tahlequah, OK</a:t>
            </a:r>
          </a:p>
        </p:txBody>
      </p:sp>
      <p:sp>
        <p:nvSpPr>
          <p:cNvPr id="3" name="Slide Number Placeholder 2">
            <a:extLst>
              <a:ext uri="{FF2B5EF4-FFF2-40B4-BE49-F238E27FC236}">
                <a16:creationId xmlns:a16="http://schemas.microsoft.com/office/drawing/2014/main" id="{7EFF97BE-C848-40DE-A9FA-7A88053D9EDC}"/>
              </a:ext>
            </a:extLst>
          </p:cNvPr>
          <p:cNvSpPr>
            <a:spLocks noGrp="1"/>
          </p:cNvSpPr>
          <p:nvPr>
            <p:ph type="sldNum" sz="quarter" idx="11"/>
          </p:nvPr>
        </p:nvSpPr>
        <p:spPr>
          <a:xfrm>
            <a:off x="11074402" y="228605"/>
            <a:ext cx="969433"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750" kern="1200">
                <a:solidFill>
                  <a:srgbClr val="898989"/>
                </a:solidFill>
                <a:latin typeface="+mn-lt"/>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94574C-E5D2-4987-ADCE-9F4F1F300184}" type="slidenum">
              <a:rPr lang="en-US" smtClean="0"/>
              <a:pPr/>
              <a:t>44</a:t>
            </a:fld>
            <a:endParaRPr lang="en-US"/>
          </a:p>
        </p:txBody>
      </p:sp>
      <p:pic>
        <p:nvPicPr>
          <p:cNvPr id="7" name="Picture 6">
            <a:extLst>
              <a:ext uri="{FF2B5EF4-FFF2-40B4-BE49-F238E27FC236}">
                <a16:creationId xmlns:a16="http://schemas.microsoft.com/office/drawing/2014/main" id="{3C95DD98-6BEF-4397-B431-9150D2EA16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8517" y="859334"/>
            <a:ext cx="4689482" cy="3713720"/>
          </a:xfrm>
          <a:prstGeom prst="rect">
            <a:avLst/>
          </a:prstGeom>
        </p:spPr>
      </p:pic>
      <p:pic>
        <p:nvPicPr>
          <p:cNvPr id="6" name="Picture 5">
            <a:extLst>
              <a:ext uri="{FF2B5EF4-FFF2-40B4-BE49-F238E27FC236}">
                <a16:creationId xmlns:a16="http://schemas.microsoft.com/office/drawing/2014/main" id="{67E5322A-75F7-4EA5-8B6E-4404D6486D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80670" y="197456"/>
            <a:ext cx="4704930" cy="3726966"/>
          </a:xfrm>
          <a:prstGeom prst="rect">
            <a:avLst/>
          </a:prstGeom>
        </p:spPr>
      </p:pic>
      <p:sp>
        <p:nvSpPr>
          <p:cNvPr id="8" name="TextBox 7">
            <a:extLst>
              <a:ext uri="{FF2B5EF4-FFF2-40B4-BE49-F238E27FC236}">
                <a16:creationId xmlns:a16="http://schemas.microsoft.com/office/drawing/2014/main" id="{F3589532-D257-4CD5-B168-C56A90D0C39A}"/>
              </a:ext>
            </a:extLst>
          </p:cNvPr>
          <p:cNvSpPr txBox="1"/>
          <p:nvPr/>
        </p:nvSpPr>
        <p:spPr>
          <a:xfrm>
            <a:off x="406400" y="6275581"/>
            <a:ext cx="1957587" cy="307777"/>
          </a:xfrm>
          <a:prstGeom prst="rect">
            <a:avLst/>
          </a:prstGeom>
          <a:noFill/>
        </p:spPr>
        <p:txBody>
          <a:bodyPr wrap="none" rtlCol="0">
            <a:spAutoFit/>
          </a:bodyPr>
          <a:lstStyle/>
          <a:p>
            <a:r>
              <a:rPr lang="en-US" sz="1400" dirty="0"/>
              <a:t>PRISM Climate Group</a:t>
            </a:r>
          </a:p>
        </p:txBody>
      </p:sp>
      <p:pic>
        <p:nvPicPr>
          <p:cNvPr id="5" name="Picture 4">
            <a:extLst>
              <a:ext uri="{FF2B5EF4-FFF2-40B4-BE49-F238E27FC236}">
                <a16:creationId xmlns:a16="http://schemas.microsoft.com/office/drawing/2014/main" id="{EF14E851-FE4F-4893-9B5A-3E2099FE497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977999" y="2798834"/>
            <a:ext cx="4803469" cy="3861710"/>
          </a:xfrm>
          <a:prstGeom prst="rect">
            <a:avLst/>
          </a:prstGeom>
        </p:spPr>
      </p:pic>
    </p:spTree>
    <p:extLst>
      <p:ext uri="{BB962C8B-B14F-4D97-AF65-F5344CB8AC3E}">
        <p14:creationId xmlns:p14="http://schemas.microsoft.com/office/powerpoint/2010/main" val="28984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1C0D1-687F-F680-7D6A-472B02EB0DBD}"/>
              </a:ext>
            </a:extLst>
          </p:cNvPr>
          <p:cNvSpPr>
            <a:spLocks noGrp="1"/>
          </p:cNvSpPr>
          <p:nvPr>
            <p:ph type="title"/>
          </p:nvPr>
        </p:nvSpPr>
        <p:spPr/>
        <p:txBody>
          <a:bodyPr/>
          <a:lstStyle/>
          <a:p>
            <a:r>
              <a:rPr lang="en-US" dirty="0"/>
              <a:t>Data &amp; Models</a:t>
            </a:r>
          </a:p>
        </p:txBody>
      </p:sp>
      <p:sp>
        <p:nvSpPr>
          <p:cNvPr id="6" name="Content Placeholder 5">
            <a:extLst>
              <a:ext uri="{FF2B5EF4-FFF2-40B4-BE49-F238E27FC236}">
                <a16:creationId xmlns:a16="http://schemas.microsoft.com/office/drawing/2014/main" id="{769C941A-308A-E999-F884-21616AD17CBD}"/>
              </a:ext>
            </a:extLst>
          </p:cNvPr>
          <p:cNvSpPr>
            <a:spLocks noGrp="1"/>
          </p:cNvSpPr>
          <p:nvPr>
            <p:ph sz="quarter" idx="22"/>
          </p:nvPr>
        </p:nvSpPr>
        <p:spPr/>
        <p:txBody>
          <a:bodyPr/>
          <a:lstStyle/>
          <a:p>
            <a:pPr algn="ctr"/>
            <a:endParaRPr lang="en-US" sz="2000" dirty="0"/>
          </a:p>
          <a:p>
            <a:pPr algn="ctr"/>
            <a:r>
              <a:rPr lang="en-US" sz="2000" dirty="0"/>
              <a:t>Statistical Models</a:t>
            </a:r>
          </a:p>
          <a:p>
            <a:pPr algn="ctr"/>
            <a:r>
              <a:rPr lang="en-US" sz="2000" dirty="0"/>
              <a:t>Land-Use Model</a:t>
            </a:r>
          </a:p>
          <a:p>
            <a:pPr algn="ctr"/>
            <a:r>
              <a:rPr lang="en-US" sz="2000" dirty="0"/>
              <a:t>Hydrologic Model</a:t>
            </a:r>
          </a:p>
          <a:p>
            <a:pPr algn="ctr"/>
            <a:r>
              <a:rPr lang="en-US" sz="2000" dirty="0"/>
              <a:t>Hydraulic Model</a:t>
            </a:r>
          </a:p>
        </p:txBody>
      </p:sp>
      <p:pic>
        <p:nvPicPr>
          <p:cNvPr id="12" name="Content Placeholder 11">
            <a:extLst>
              <a:ext uri="{FF2B5EF4-FFF2-40B4-BE49-F238E27FC236}">
                <a16:creationId xmlns:a16="http://schemas.microsoft.com/office/drawing/2014/main" id="{B49CF979-F2F2-D71D-8C15-4F795BE093EC}"/>
              </a:ext>
            </a:extLst>
          </p:cNvPr>
          <p:cNvPicPr>
            <a:picLocks noGrp="1" noChangeAspect="1"/>
          </p:cNvPicPr>
          <p:nvPr>
            <p:ph sz="quarter" idx="23"/>
          </p:nvPr>
        </p:nvPicPr>
        <p:blipFill>
          <a:blip r:embed="rId3"/>
          <a:stretch>
            <a:fillRect/>
          </a:stretch>
        </p:blipFill>
        <p:spPr>
          <a:xfrm>
            <a:off x="6335993" y="1028700"/>
            <a:ext cx="5425514" cy="2667000"/>
          </a:xfrm>
        </p:spPr>
      </p:pic>
      <p:sp>
        <p:nvSpPr>
          <p:cNvPr id="14" name="Content Placeholder 13">
            <a:extLst>
              <a:ext uri="{FF2B5EF4-FFF2-40B4-BE49-F238E27FC236}">
                <a16:creationId xmlns:a16="http://schemas.microsoft.com/office/drawing/2014/main" id="{FC1D472C-167E-4905-AFA8-62F8B42854C2}"/>
              </a:ext>
            </a:extLst>
          </p:cNvPr>
          <p:cNvSpPr>
            <a:spLocks noGrp="1"/>
          </p:cNvSpPr>
          <p:nvPr>
            <p:ph sz="quarter" idx="15"/>
          </p:nvPr>
        </p:nvSpPr>
        <p:spPr/>
        <p:txBody>
          <a:bodyPr/>
          <a:lstStyle/>
          <a:p>
            <a:pPr algn="ctr"/>
            <a:endParaRPr lang="en-US" sz="2000" dirty="0"/>
          </a:p>
          <a:p>
            <a:pPr algn="ctr"/>
            <a:endParaRPr lang="en-US" sz="2000" dirty="0"/>
          </a:p>
          <a:p>
            <a:pPr algn="ctr"/>
            <a:r>
              <a:rPr lang="en-US" sz="2000" dirty="0"/>
              <a:t>Land-Use Data</a:t>
            </a:r>
          </a:p>
          <a:p>
            <a:pPr algn="ctr"/>
            <a:r>
              <a:rPr lang="en-US" sz="2000" dirty="0"/>
              <a:t>Precipitation Data</a:t>
            </a:r>
          </a:p>
          <a:p>
            <a:pPr algn="ctr"/>
            <a:r>
              <a:rPr lang="en-US" sz="2000" dirty="0" err="1"/>
              <a:t>Streamgage</a:t>
            </a:r>
            <a:r>
              <a:rPr lang="en-US" sz="2000" dirty="0"/>
              <a:t> Data</a:t>
            </a:r>
          </a:p>
          <a:p>
            <a:pPr algn="ctr"/>
            <a:r>
              <a:rPr lang="en-US" sz="2000" dirty="0"/>
              <a:t>Elevation Data</a:t>
            </a:r>
          </a:p>
        </p:txBody>
      </p:sp>
      <p:pic>
        <p:nvPicPr>
          <p:cNvPr id="15" name="Content Placeholder 9">
            <a:extLst>
              <a:ext uri="{FF2B5EF4-FFF2-40B4-BE49-F238E27FC236}">
                <a16:creationId xmlns:a16="http://schemas.microsoft.com/office/drawing/2014/main" id="{65DDC258-0BE9-BC6F-2E0D-AF0D1AE2B075}"/>
              </a:ext>
            </a:extLst>
          </p:cNvPr>
          <p:cNvPicPr>
            <a:picLocks noGrp="1" noChangeAspect="1"/>
          </p:cNvPicPr>
          <p:nvPr>
            <p:ph sz="quarter" idx="24"/>
          </p:nvPr>
        </p:nvPicPr>
        <p:blipFill>
          <a:blip r:embed="rId4"/>
          <a:stretch>
            <a:fillRect/>
          </a:stretch>
        </p:blipFill>
        <p:spPr>
          <a:xfrm>
            <a:off x="6229980" y="3856038"/>
            <a:ext cx="5637539" cy="2773362"/>
          </a:xfrm>
        </p:spPr>
      </p:pic>
    </p:spTree>
    <p:extLst>
      <p:ext uri="{BB962C8B-B14F-4D97-AF65-F5344CB8AC3E}">
        <p14:creationId xmlns:p14="http://schemas.microsoft.com/office/powerpoint/2010/main" val="3562618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BDBDBB-600F-43C3-9A6C-41C1994C0A61}"/>
              </a:ext>
            </a:extLst>
          </p:cNvPr>
          <p:cNvSpPr>
            <a:spLocks noGrp="1"/>
          </p:cNvSpPr>
          <p:nvPr>
            <p:ph sz="quarter" idx="15"/>
          </p:nvPr>
        </p:nvSpPr>
        <p:spPr>
          <a:xfrm>
            <a:off x="482546" y="818148"/>
            <a:ext cx="5721350" cy="5600700"/>
          </a:xfrm>
        </p:spPr>
        <p:txBody>
          <a:bodyPr/>
          <a:lstStyle/>
          <a:p>
            <a:r>
              <a:rPr lang="en-US" sz="2300" dirty="0"/>
              <a:t>Precipitation Trends</a:t>
            </a:r>
          </a:p>
          <a:p>
            <a:r>
              <a:rPr lang="en-US" sz="2300" dirty="0"/>
              <a:t>Land-Use Trends</a:t>
            </a:r>
          </a:p>
          <a:p>
            <a:r>
              <a:rPr lang="en-US" sz="2300" dirty="0"/>
              <a:t>Streamflow Trends</a:t>
            </a:r>
          </a:p>
          <a:p>
            <a:r>
              <a:rPr lang="en-US" sz="2300" dirty="0"/>
              <a:t>Scenarios</a:t>
            </a:r>
          </a:p>
          <a:p>
            <a:pPr lvl="1"/>
            <a:r>
              <a:rPr lang="en-US" sz="2300" dirty="0"/>
              <a:t>Precipitation</a:t>
            </a:r>
          </a:p>
          <a:p>
            <a:pPr lvl="2"/>
            <a:r>
              <a:rPr lang="en-US" sz="2300" dirty="0"/>
              <a:t>NOAA Atlas 14 Frequency Events</a:t>
            </a:r>
          </a:p>
          <a:p>
            <a:pPr lvl="1"/>
            <a:r>
              <a:rPr lang="en-US" sz="2300" dirty="0"/>
              <a:t>Land use</a:t>
            </a:r>
          </a:p>
          <a:p>
            <a:pPr lvl="2"/>
            <a:r>
              <a:rPr lang="en-US" sz="2300" dirty="0"/>
              <a:t>NLCD Historical</a:t>
            </a:r>
          </a:p>
          <a:p>
            <a:pPr lvl="2"/>
            <a:r>
              <a:rPr lang="en-US" sz="2300" dirty="0"/>
              <a:t>Future</a:t>
            </a:r>
          </a:p>
          <a:p>
            <a:pPr lvl="1"/>
            <a:r>
              <a:rPr lang="en-US" sz="2300" dirty="0"/>
              <a:t>Detention basins</a:t>
            </a:r>
          </a:p>
          <a:p>
            <a:pPr lvl="1"/>
            <a:r>
              <a:rPr lang="en-US" sz="2300" dirty="0"/>
              <a:t>Riparian Buffers</a:t>
            </a:r>
          </a:p>
        </p:txBody>
      </p:sp>
      <p:sp>
        <p:nvSpPr>
          <p:cNvPr id="2" name="Title 1">
            <a:extLst>
              <a:ext uri="{FF2B5EF4-FFF2-40B4-BE49-F238E27FC236}">
                <a16:creationId xmlns:a16="http://schemas.microsoft.com/office/drawing/2014/main" id="{DB534AF8-B96D-4CA2-B30B-EA9A8A5F720C}"/>
              </a:ext>
            </a:extLst>
          </p:cNvPr>
          <p:cNvSpPr>
            <a:spLocks noGrp="1"/>
          </p:cNvSpPr>
          <p:nvPr>
            <p:ph type="title"/>
          </p:nvPr>
        </p:nvSpPr>
        <p:spPr/>
        <p:txBody>
          <a:bodyPr/>
          <a:lstStyle/>
          <a:p>
            <a:r>
              <a:rPr lang="en-US" dirty="0"/>
              <a:t>Outline</a:t>
            </a:r>
          </a:p>
        </p:txBody>
      </p:sp>
      <p:pic>
        <p:nvPicPr>
          <p:cNvPr id="10" name="Content Placeholder 9" descr="A body of water surrounded by trees&#10;&#10;Description automatically generated">
            <a:extLst>
              <a:ext uri="{FF2B5EF4-FFF2-40B4-BE49-F238E27FC236}">
                <a16:creationId xmlns:a16="http://schemas.microsoft.com/office/drawing/2014/main" id="{810FB929-8B4A-426F-B361-56D05E260490}"/>
              </a:ext>
            </a:extLst>
          </p:cNvPr>
          <p:cNvPicPr>
            <a:picLocks noGrp="1" noChangeAspect="1"/>
          </p:cNvPicPr>
          <p:nvPr>
            <p:ph sz="quarter" idx="19"/>
          </p:nvPr>
        </p:nvPicPr>
        <p:blipFill>
          <a:blip r:embed="rId3">
            <a:extLst>
              <a:ext uri="{28A0092B-C50C-407E-A947-70E740481C1C}">
                <a14:useLocalDpi xmlns:a14="http://schemas.microsoft.com/office/drawing/2010/main" val="0"/>
              </a:ext>
            </a:extLst>
          </a:blip>
          <a:stretch>
            <a:fillRect/>
          </a:stretch>
        </p:blipFill>
        <p:spPr>
          <a:xfrm>
            <a:off x="6203896" y="1283494"/>
            <a:ext cx="5721350" cy="4291012"/>
          </a:xfrm>
        </p:spPr>
      </p:pic>
    </p:spTree>
    <p:extLst>
      <p:ext uri="{BB962C8B-B14F-4D97-AF65-F5344CB8AC3E}">
        <p14:creationId xmlns:p14="http://schemas.microsoft.com/office/powerpoint/2010/main" val="1503911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5E54A-947C-4C87-88D9-8EC6F4E02344}"/>
              </a:ext>
            </a:extLst>
          </p:cNvPr>
          <p:cNvSpPr>
            <a:spLocks noGrp="1"/>
          </p:cNvSpPr>
          <p:nvPr>
            <p:ph type="title"/>
          </p:nvPr>
        </p:nvSpPr>
        <p:spPr/>
        <p:txBody>
          <a:bodyPr/>
          <a:lstStyle/>
          <a:p>
            <a:r>
              <a:rPr lang="en-US" sz="2400" dirty="0"/>
              <a:t>Gage Locations</a:t>
            </a:r>
          </a:p>
        </p:txBody>
      </p:sp>
      <p:sp>
        <p:nvSpPr>
          <p:cNvPr id="3" name="Slide Number Placeholder 2">
            <a:extLst>
              <a:ext uri="{FF2B5EF4-FFF2-40B4-BE49-F238E27FC236}">
                <a16:creationId xmlns:a16="http://schemas.microsoft.com/office/drawing/2014/main" id="{7571320B-CB64-437E-9520-CE9C5CAFA68C}"/>
              </a:ext>
            </a:extLst>
          </p:cNvPr>
          <p:cNvSpPr>
            <a:spLocks noGrp="1"/>
          </p:cNvSpPr>
          <p:nvPr>
            <p:ph type="sldNum" sz="quarter" idx="11"/>
          </p:nvPr>
        </p:nvSpPr>
        <p:spPr>
          <a:xfrm>
            <a:off x="11074402" y="228605"/>
            <a:ext cx="969433"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750" kern="1200">
                <a:solidFill>
                  <a:srgbClr val="898989"/>
                </a:solidFill>
                <a:latin typeface="+mn-lt"/>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94574C-E5D2-4987-ADCE-9F4F1F300184}" type="slidenum">
              <a:rPr lang="en-US" smtClean="0"/>
              <a:pPr/>
              <a:t>7</a:t>
            </a:fld>
            <a:endParaRPr lang="en-US"/>
          </a:p>
        </p:txBody>
      </p:sp>
      <p:pic>
        <p:nvPicPr>
          <p:cNvPr id="6" name="Picture 5">
            <a:extLst>
              <a:ext uri="{FF2B5EF4-FFF2-40B4-BE49-F238E27FC236}">
                <a16:creationId xmlns:a16="http://schemas.microsoft.com/office/drawing/2014/main" id="{3E39EAA9-566C-CE80-F037-B9C162EAB844}"/>
              </a:ext>
            </a:extLst>
          </p:cNvPr>
          <p:cNvPicPr>
            <a:picLocks noChangeAspect="1"/>
          </p:cNvPicPr>
          <p:nvPr/>
        </p:nvPicPr>
        <p:blipFill rotWithShape="1">
          <a:blip r:embed="rId3"/>
          <a:srcRect l="2784" t="17557" r="2784" b="13856"/>
          <a:stretch/>
        </p:blipFill>
        <p:spPr>
          <a:xfrm>
            <a:off x="671985" y="1090669"/>
            <a:ext cx="5375419" cy="5303520"/>
          </a:xfrm>
          <a:prstGeom prst="rect">
            <a:avLst/>
          </a:prstGeom>
        </p:spPr>
      </p:pic>
      <p:pic>
        <p:nvPicPr>
          <p:cNvPr id="9" name="Picture 8">
            <a:extLst>
              <a:ext uri="{FF2B5EF4-FFF2-40B4-BE49-F238E27FC236}">
                <a16:creationId xmlns:a16="http://schemas.microsoft.com/office/drawing/2014/main" id="{E70BC9F2-7664-2A92-388F-DB25D58295A4}"/>
              </a:ext>
            </a:extLst>
          </p:cNvPr>
          <p:cNvPicPr>
            <a:picLocks noChangeAspect="1"/>
          </p:cNvPicPr>
          <p:nvPr/>
        </p:nvPicPr>
        <p:blipFill rotWithShape="1">
          <a:blip r:embed="rId4"/>
          <a:srcRect l="12971" t="22666" r="11075" b="17959"/>
          <a:stretch/>
        </p:blipFill>
        <p:spPr>
          <a:xfrm>
            <a:off x="6144598" y="1090669"/>
            <a:ext cx="5237407" cy="5303520"/>
          </a:xfrm>
          <a:prstGeom prst="rect">
            <a:avLst/>
          </a:prstGeom>
        </p:spPr>
      </p:pic>
      <p:sp>
        <p:nvSpPr>
          <p:cNvPr id="4" name="Oval 3">
            <a:extLst>
              <a:ext uri="{FF2B5EF4-FFF2-40B4-BE49-F238E27FC236}">
                <a16:creationId xmlns:a16="http://schemas.microsoft.com/office/drawing/2014/main" id="{4A05A22F-40EE-0958-069E-9803531B2197}"/>
              </a:ext>
            </a:extLst>
          </p:cNvPr>
          <p:cNvSpPr/>
          <p:nvPr/>
        </p:nvSpPr>
        <p:spPr>
          <a:xfrm>
            <a:off x="9886122" y="1948070"/>
            <a:ext cx="1378226" cy="516834"/>
          </a:xfrm>
          <a:prstGeom prst="ellipse">
            <a:avLst/>
          </a:prstGeom>
          <a:no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5" name="Oval 4">
            <a:extLst>
              <a:ext uri="{FF2B5EF4-FFF2-40B4-BE49-F238E27FC236}">
                <a16:creationId xmlns:a16="http://schemas.microsoft.com/office/drawing/2014/main" id="{BF571405-0C40-C928-1EBE-B17CABEC1AF4}"/>
              </a:ext>
            </a:extLst>
          </p:cNvPr>
          <p:cNvSpPr/>
          <p:nvPr/>
        </p:nvSpPr>
        <p:spPr>
          <a:xfrm>
            <a:off x="8169966" y="2266122"/>
            <a:ext cx="848138" cy="795130"/>
          </a:xfrm>
          <a:prstGeom prst="ellipse">
            <a:avLst/>
          </a:prstGeom>
          <a:no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7" name="Oval 6">
            <a:extLst>
              <a:ext uri="{FF2B5EF4-FFF2-40B4-BE49-F238E27FC236}">
                <a16:creationId xmlns:a16="http://schemas.microsoft.com/office/drawing/2014/main" id="{5EA62100-089C-2F83-ACB2-EA720D1C063F}"/>
              </a:ext>
            </a:extLst>
          </p:cNvPr>
          <p:cNvSpPr/>
          <p:nvPr/>
        </p:nvSpPr>
        <p:spPr>
          <a:xfrm>
            <a:off x="6347791" y="3220278"/>
            <a:ext cx="1080052" cy="834887"/>
          </a:xfrm>
          <a:prstGeom prst="ellipse">
            <a:avLst/>
          </a:prstGeom>
          <a:no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270627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C39A17-14AC-FE4E-D16F-DDC0152E9FA6}"/>
              </a:ext>
            </a:extLst>
          </p:cNvPr>
          <p:cNvSpPr>
            <a:spLocks noGrp="1"/>
          </p:cNvSpPr>
          <p:nvPr>
            <p:ph type="title"/>
          </p:nvPr>
        </p:nvSpPr>
        <p:spPr/>
        <p:txBody>
          <a:bodyPr/>
          <a:lstStyle/>
          <a:p>
            <a:r>
              <a:rPr lang="en-US" dirty="0"/>
              <a:t>Precipitation trends</a:t>
            </a:r>
          </a:p>
        </p:txBody>
      </p:sp>
    </p:spTree>
    <p:extLst>
      <p:ext uri="{BB962C8B-B14F-4D97-AF65-F5344CB8AC3E}">
        <p14:creationId xmlns:p14="http://schemas.microsoft.com/office/powerpoint/2010/main" val="3759068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98F77-188C-4631-89DB-BBCCF16B91AF}"/>
              </a:ext>
            </a:extLst>
          </p:cNvPr>
          <p:cNvSpPr>
            <a:spLocks noGrp="1"/>
          </p:cNvSpPr>
          <p:nvPr>
            <p:ph type="title"/>
          </p:nvPr>
        </p:nvSpPr>
        <p:spPr/>
        <p:txBody>
          <a:bodyPr/>
          <a:lstStyle/>
          <a:p>
            <a:r>
              <a:rPr lang="en-US" sz="2400" dirty="0"/>
              <a:t>Osage Creek near Elm Springs, AR</a:t>
            </a:r>
          </a:p>
        </p:txBody>
      </p:sp>
      <p:sp>
        <p:nvSpPr>
          <p:cNvPr id="3" name="Slide Number Placeholder 2">
            <a:extLst>
              <a:ext uri="{FF2B5EF4-FFF2-40B4-BE49-F238E27FC236}">
                <a16:creationId xmlns:a16="http://schemas.microsoft.com/office/drawing/2014/main" id="{7EFF97BE-C848-40DE-A9FA-7A88053D9EDC}"/>
              </a:ext>
            </a:extLst>
          </p:cNvPr>
          <p:cNvSpPr>
            <a:spLocks noGrp="1"/>
          </p:cNvSpPr>
          <p:nvPr>
            <p:ph type="sldNum" sz="quarter" idx="11"/>
          </p:nvPr>
        </p:nvSpPr>
        <p:spPr>
          <a:xfrm>
            <a:off x="11074402" y="228605"/>
            <a:ext cx="969433"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750" kern="1200">
                <a:solidFill>
                  <a:srgbClr val="898989"/>
                </a:solidFill>
                <a:latin typeface="+mn-lt"/>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94574C-E5D2-4987-ADCE-9F4F1F300184}" type="slidenum">
              <a:rPr lang="en-US" smtClean="0"/>
              <a:pPr/>
              <a:t>9</a:t>
            </a:fld>
            <a:endParaRPr lang="en-US"/>
          </a:p>
        </p:txBody>
      </p:sp>
      <p:sp>
        <p:nvSpPr>
          <p:cNvPr id="8" name="TextBox 7">
            <a:extLst>
              <a:ext uri="{FF2B5EF4-FFF2-40B4-BE49-F238E27FC236}">
                <a16:creationId xmlns:a16="http://schemas.microsoft.com/office/drawing/2014/main" id="{C195376E-618F-4D51-A28E-9ED3AF48CF37}"/>
              </a:ext>
            </a:extLst>
          </p:cNvPr>
          <p:cNvSpPr txBox="1"/>
          <p:nvPr/>
        </p:nvSpPr>
        <p:spPr>
          <a:xfrm>
            <a:off x="406400" y="6275581"/>
            <a:ext cx="1957587" cy="307777"/>
          </a:xfrm>
          <a:prstGeom prst="rect">
            <a:avLst/>
          </a:prstGeom>
          <a:noFill/>
        </p:spPr>
        <p:txBody>
          <a:bodyPr wrap="none" rtlCol="0">
            <a:spAutoFit/>
          </a:bodyPr>
          <a:lstStyle/>
          <a:p>
            <a:r>
              <a:rPr lang="en-US" sz="1400" dirty="0"/>
              <a:t>PRISM Climate Group</a:t>
            </a:r>
          </a:p>
        </p:txBody>
      </p:sp>
      <p:pic>
        <p:nvPicPr>
          <p:cNvPr id="6" name="Picture 5" descr="Chart&#10;&#10;Description automatically generated">
            <a:extLst>
              <a:ext uri="{FF2B5EF4-FFF2-40B4-BE49-F238E27FC236}">
                <a16:creationId xmlns:a16="http://schemas.microsoft.com/office/drawing/2014/main" id="{9A4B2980-8940-EC48-EF81-35B54FE253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3987" y="668915"/>
            <a:ext cx="7575131" cy="6060104"/>
          </a:xfrm>
          <a:prstGeom prst="rect">
            <a:avLst/>
          </a:prstGeom>
        </p:spPr>
      </p:pic>
      <p:sp>
        <p:nvSpPr>
          <p:cNvPr id="4" name="Oval 3">
            <a:extLst>
              <a:ext uri="{FF2B5EF4-FFF2-40B4-BE49-F238E27FC236}">
                <a16:creationId xmlns:a16="http://schemas.microsoft.com/office/drawing/2014/main" id="{51C43705-9E75-1831-8251-524E4A54B807}"/>
              </a:ext>
            </a:extLst>
          </p:cNvPr>
          <p:cNvSpPr/>
          <p:nvPr/>
        </p:nvSpPr>
        <p:spPr>
          <a:xfrm>
            <a:off x="8846288" y="971108"/>
            <a:ext cx="1594884" cy="3005470"/>
          </a:xfrm>
          <a:prstGeom prst="ellipse">
            <a:avLst/>
          </a:prstGeom>
          <a:no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7593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Upper left castle template public">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xml><?xml version="1.0" encoding="utf-8"?>
<a:theme xmlns:a="http://schemas.openxmlformats.org/drawingml/2006/main" name="CUI Upper left Castle template ">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3.xml><?xml version="1.0" encoding="utf-8"?>
<a:theme xmlns:a="http://schemas.openxmlformats.org/drawingml/2006/main" name="traditional templat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4.xml><?xml version="1.0" encoding="utf-8"?>
<a:theme xmlns:a="http://schemas.openxmlformats.org/drawingml/2006/main" name="Traditional templat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5.xml><?xml version="1.0" encoding="utf-8"?>
<a:theme xmlns:a="http://schemas.openxmlformats.org/drawingml/2006/main" name="2_Upper Left Star and Castl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6.xml><?xml version="1.0" encoding="utf-8"?>
<a:theme xmlns:a="http://schemas.openxmlformats.org/drawingml/2006/main" name="Upper Left Star and Castl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7.xml><?xml version="1.0" encoding="utf-8"?>
<a:theme xmlns:a="http://schemas.openxmlformats.org/drawingml/2006/main" name="Chart Color Templates">
  <a:themeElements>
    <a:clrScheme name="Charts">
      <a:dk1>
        <a:srgbClr val="221F20"/>
      </a:dk1>
      <a:lt1>
        <a:srgbClr val="565557"/>
      </a:lt1>
      <a:dk2>
        <a:srgbClr val="FFFFFF"/>
      </a:dk2>
      <a:lt2>
        <a:srgbClr val="D5D5D7"/>
      </a:lt2>
      <a:accent1>
        <a:srgbClr val="F16521"/>
      </a:accent1>
      <a:accent2>
        <a:srgbClr val="2DAA27"/>
      </a:accent2>
      <a:accent3>
        <a:srgbClr val="CF0000"/>
      </a:accent3>
      <a:accent4>
        <a:srgbClr val="FFCC01"/>
      </a:accent4>
      <a:accent5>
        <a:srgbClr val="00308F"/>
      </a:accent5>
      <a:accent6>
        <a:srgbClr val="532476"/>
      </a:accent6>
      <a:hlink>
        <a:srgbClr val="4D7EA1"/>
      </a:hlink>
      <a:folHlink>
        <a:srgbClr val="CF000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7A4F02DA-9F69-4CE8-8688-F5382440A1E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5BF8E658DB0A54B8187A6E67B60E163" ma:contentTypeVersion="1" ma:contentTypeDescription="Create a new document." ma:contentTypeScope="" ma:versionID="c6ebd6e787ccb7ddf9dd3b4ce2582720">
  <xsd:schema xmlns:xsd="http://www.w3.org/2001/XMLSchema" xmlns:xs="http://www.w3.org/2001/XMLSchema" xmlns:p="http://schemas.microsoft.com/office/2006/metadata/properties" xmlns:ns2="18f88ba2-4714-4ce4-8806-1d85d427829f" targetNamespace="http://schemas.microsoft.com/office/2006/metadata/properties" ma:root="true" ma:fieldsID="0d88d59f9d9af5d62dd518897c4f87b3" ns2:_="">
    <xsd:import namespace="18f88ba2-4714-4ce4-8806-1d85d427829f"/>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f88ba2-4714-4ce4-8806-1d85d427829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8C2CD5-50C2-4A7C-996A-3D6312B83669}">
  <ds:schemaRefs>
    <ds:schemaRef ds:uri="http://purl.org/dc/dcmitype/"/>
    <ds:schemaRef ds:uri="http://purl.org/dc/elements/1.1/"/>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18f88ba2-4714-4ce4-8806-1d85d427829f"/>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57CAE72E-856B-4DF4-A9F6-93C41667E9A0}">
  <ds:schemaRefs>
    <ds:schemaRef ds:uri="http://schemas.microsoft.com/sharepoint/v3/contenttype/forms"/>
  </ds:schemaRefs>
</ds:datastoreItem>
</file>

<file path=customXml/itemProps3.xml><?xml version="1.0" encoding="utf-8"?>
<ds:datastoreItem xmlns:ds="http://schemas.openxmlformats.org/officeDocument/2006/customXml" ds:itemID="{84F37E2D-BE1B-421B-A272-B224B69BFC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f88ba2-4714-4ce4-8806-1d85d42782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15466</TotalTime>
  <Words>1560</Words>
  <Application>Microsoft Office PowerPoint</Application>
  <PresentationFormat>Widescreen</PresentationFormat>
  <Paragraphs>418</Paragraphs>
  <Slides>44</Slides>
  <Notes>44</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44</vt:i4>
      </vt:variant>
    </vt:vector>
  </HeadingPairs>
  <TitlesOfParts>
    <vt:vector size="55" baseType="lpstr">
      <vt:lpstr>Arial</vt:lpstr>
      <vt:lpstr>Calibri</vt:lpstr>
      <vt:lpstr>Times New Roman</vt:lpstr>
      <vt:lpstr>Wingdings</vt:lpstr>
      <vt:lpstr>Upper left castle template public</vt:lpstr>
      <vt:lpstr>CUI Upper left Castle template </vt:lpstr>
      <vt:lpstr>traditional template NON CUI</vt:lpstr>
      <vt:lpstr>Traditional template CUI</vt:lpstr>
      <vt:lpstr>2_Upper Left Star and Castle NON CUI</vt:lpstr>
      <vt:lpstr>Upper Left Star and Castle CUI</vt:lpstr>
      <vt:lpstr>Chart Color Templates</vt:lpstr>
      <vt:lpstr>Hydrologic analysis of the Illinois River basin in Arkansas and Oklahoma</vt:lpstr>
      <vt:lpstr>Study partners and federal authority</vt:lpstr>
      <vt:lpstr>bluf</vt:lpstr>
      <vt:lpstr>Hydrology vs hydraulics</vt:lpstr>
      <vt:lpstr>Data &amp; Models</vt:lpstr>
      <vt:lpstr>Outline</vt:lpstr>
      <vt:lpstr>Gage Locations</vt:lpstr>
      <vt:lpstr>Precipitation trends</vt:lpstr>
      <vt:lpstr>Osage Creek near Elm Springs, AR</vt:lpstr>
      <vt:lpstr>Illinois River near Watts, OK</vt:lpstr>
      <vt:lpstr>Illinois River near Tahlequah, OK</vt:lpstr>
      <vt:lpstr>Precipitation magnitude – 24-hour</vt:lpstr>
      <vt:lpstr>Precipitation intensity– 24-Hour</vt:lpstr>
      <vt:lpstr>Land-use trends</vt:lpstr>
      <vt:lpstr>Land-Use trends</vt:lpstr>
      <vt:lpstr>Land-Use trends</vt:lpstr>
      <vt:lpstr>Streamflow trends</vt:lpstr>
      <vt:lpstr>Streamflow Trends</vt:lpstr>
      <vt:lpstr>Streamflow Trends</vt:lpstr>
      <vt:lpstr>Streamflow Trends</vt:lpstr>
      <vt:lpstr>Streamflow Trends</vt:lpstr>
      <vt:lpstr>PowerPoint Presentation</vt:lpstr>
      <vt:lpstr>1% AEP(100-year) Flow Change Over Time</vt:lpstr>
      <vt:lpstr>scenarios</vt:lpstr>
      <vt:lpstr>Precipitation Scenarios</vt:lpstr>
      <vt:lpstr>Land-use Scenarios</vt:lpstr>
      <vt:lpstr>Land-Use Scenarios</vt:lpstr>
      <vt:lpstr>Historical Land-use</vt:lpstr>
      <vt:lpstr>Historical Land-use</vt:lpstr>
      <vt:lpstr>Historical Land-use</vt:lpstr>
      <vt:lpstr>Future Land-use projections – no stormwater management considered</vt:lpstr>
      <vt:lpstr>Future Land-use projections – no stormwater management considered</vt:lpstr>
      <vt:lpstr>Future Land-use projections – no stormwater management considered</vt:lpstr>
      <vt:lpstr>Detention basins – Not recommended</vt:lpstr>
      <vt:lpstr>Riparian buffers – 1%AEP (100-Year)</vt:lpstr>
      <vt:lpstr>Riparian buffers – 1%AEP (100-Year)</vt:lpstr>
      <vt:lpstr>Take-Homes</vt:lpstr>
      <vt:lpstr>PowerPoint Presentation</vt:lpstr>
      <vt:lpstr>PowerPoint Presentation</vt:lpstr>
      <vt:lpstr>Peak Comparisons (Illinois River near Tahlequah)</vt:lpstr>
      <vt:lpstr>Peak Comparisons (Illinois River near Tahlequah)</vt:lpstr>
      <vt:lpstr>Osage Creek near Elm Springs, AR</vt:lpstr>
      <vt:lpstr>Illinois River near Watts, OK</vt:lpstr>
      <vt:lpstr>Illinois River near Tahlequah, OK</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ELW</dc:creator>
  <cp:lastModifiedBy>Tomas Rofkahr</cp:lastModifiedBy>
  <cp:revision>418</cp:revision>
  <dcterms:created xsi:type="dcterms:W3CDTF">2017-02-20T05:10:01Z</dcterms:created>
  <dcterms:modified xsi:type="dcterms:W3CDTF">2023-04-13T03:27:11Z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0x010100B5BF8E658DB0A54B8187A6E67B60E163</vt:lpwstr>
  </property>
</Properties>
</file>