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docProps/custom.xml" ContentType="application/vnd.openxmlformats-officedocument.custom-properti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6"/>
  </p:notesMasterIdLst>
  <p:sldIdLst>
    <p:sldId id="287"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04" autoAdjust="0"/>
  </p:normalViewPr>
  <p:slideViewPr>
    <p:cSldViewPr>
      <p:cViewPr varScale="1">
        <p:scale>
          <a:sx n="113" d="100"/>
          <a:sy n="113" d="100"/>
        </p:scale>
        <p:origin x="-92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B6BA90-0BE1-492A-B673-107339A24E28}" type="datetimeFigureOut">
              <a:rPr lang="en-US" smtClean="0"/>
              <a:pPr/>
              <a:t>8/8/2014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35A4F6-99F2-42DB-A530-8D99F9595C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latin typeface="Arial" pitchFamily="34" charset="0"/>
                <a:cs typeface="Arial" pitchFamily="34" charset="0"/>
              </a:rPr>
              <a:t>Structure &amp; Business Process </a:t>
            </a:r>
            <a:r>
              <a:rPr lang="en-US" sz="1200" b="0" i="0" baseline="0" dirty="0" smtClean="0">
                <a:latin typeface="Arial" pitchFamily="34" charset="0"/>
                <a:cs typeface="Arial" pitchFamily="34" charset="0"/>
              </a:rPr>
              <a:t> - </a:t>
            </a:r>
            <a:r>
              <a:rPr lang="en-US" sz="1200" b="0" i="0" kern="1200" dirty="0" smtClean="0">
                <a:solidFill>
                  <a:schemeClr val="tx1"/>
                </a:solidFill>
                <a:latin typeface="Arial" pitchFamily="34" charset="0"/>
                <a:ea typeface="+mn-ea"/>
                <a:cs typeface="Arial" pitchFamily="34" charset="0"/>
              </a:rPr>
              <a:t>Brief (three to four sentences) on planned center structure and business process (</a:t>
            </a:r>
            <a:r>
              <a:rPr lang="en-US" sz="1200" b="0" i="0" kern="1200" dirty="0" err="1" smtClean="0">
                <a:solidFill>
                  <a:schemeClr val="tx1"/>
                </a:solidFill>
                <a:latin typeface="Arial" pitchFamily="34" charset="0"/>
                <a:ea typeface="+mn-ea"/>
                <a:cs typeface="Arial" pitchFamily="34" charset="0"/>
              </a:rPr>
              <a:t>i.e</a:t>
            </a:r>
            <a:r>
              <a:rPr lang="en-US" sz="1200" b="0" i="0" kern="1200" dirty="0" smtClean="0">
                <a:solidFill>
                  <a:schemeClr val="tx1"/>
                </a:solidFill>
                <a:latin typeface="Arial" pitchFamily="34" charset="0"/>
                <a:ea typeface="+mn-ea"/>
                <a:cs typeface="Arial" pitchFamily="34" charset="0"/>
              </a:rPr>
              <a:t> virtual with x direct staff and remaining virtual, or all physical and stand alone center, infrastructure type center with specific centralized activities, etc..)</a:t>
            </a:r>
          </a:p>
          <a:p>
            <a:pPr lvl="0"/>
            <a:r>
              <a:rPr lang="en-US" sz="1000" b="0" i="0" dirty="0" smtClean="0">
                <a:latin typeface="Arial" pitchFamily="34" charset="0"/>
                <a:cs typeface="Arial" pitchFamily="34" charset="0"/>
              </a:rPr>
              <a:t>Staffing</a:t>
            </a:r>
          </a:p>
          <a:p>
            <a:pPr lvl="0"/>
            <a:r>
              <a:rPr lang="en-US" sz="1000" b="0" i="0" dirty="0" smtClean="0">
                <a:solidFill>
                  <a:schemeClr val="tx1"/>
                </a:solidFill>
                <a:latin typeface="Arial" pitchFamily="34" charset="0"/>
                <a:ea typeface="+mn-ea"/>
                <a:cs typeface="Arial" pitchFamily="34" charset="0"/>
              </a:rPr>
              <a:t>	Current Staffing: (</a:t>
            </a:r>
            <a:r>
              <a:rPr lang="en-US" sz="1000" b="0" i="0" kern="1200" dirty="0" smtClean="0">
                <a:solidFill>
                  <a:schemeClr val="tx1"/>
                </a:solidFill>
                <a:latin typeface="Arial" pitchFamily="34" charset="0"/>
                <a:ea typeface="+mn-ea"/>
                <a:cs typeface="Arial" pitchFamily="34" charset="0"/>
              </a:rPr>
              <a:t>Current Staffing Levels (include major positions fills))</a:t>
            </a:r>
          </a:p>
          <a:p>
            <a:pPr lvl="0"/>
            <a:r>
              <a:rPr lang="en-US" sz="1000" b="0" i="0" kern="1200" dirty="0" smtClean="0">
                <a:solidFill>
                  <a:schemeClr val="tx1"/>
                </a:solidFill>
                <a:latin typeface="Arial" pitchFamily="34" charset="0"/>
                <a:ea typeface="+mn-ea"/>
                <a:cs typeface="Arial" pitchFamily="34" charset="0"/>
              </a:rPr>
              <a:t>	3-12 Month Plans: (Plans for near term (next few months) and FY staffing fills)</a:t>
            </a:r>
          </a:p>
          <a:p>
            <a:pPr lvl="0"/>
            <a:r>
              <a:rPr lang="en-US" sz="1000" b="0" i="0" dirty="0" smtClean="0">
                <a:solidFill>
                  <a:schemeClr val="tx1"/>
                </a:solidFill>
                <a:latin typeface="Arial" pitchFamily="34" charset="0"/>
                <a:ea typeface="+mn-ea"/>
                <a:cs typeface="Arial" pitchFamily="34" charset="0"/>
              </a:rPr>
              <a:t>	End State: (</a:t>
            </a:r>
            <a:r>
              <a:rPr lang="en-US" sz="1000" b="0" i="0" kern="1200" dirty="0" smtClean="0">
                <a:solidFill>
                  <a:schemeClr val="tx1"/>
                </a:solidFill>
                <a:latin typeface="Arial" pitchFamily="34" charset="0"/>
                <a:ea typeface="+mn-ea"/>
                <a:cs typeface="Arial" pitchFamily="34" charset="0"/>
              </a:rPr>
              <a:t>End State of Staffing.)</a:t>
            </a:r>
          </a:p>
          <a:p>
            <a:pPr lvl="0"/>
            <a:r>
              <a:rPr lang="en-US" sz="1000" b="0" i="0" kern="1200" dirty="0" smtClean="0">
                <a:solidFill>
                  <a:schemeClr val="tx1"/>
                </a:solidFill>
                <a:latin typeface="Arial" pitchFamily="34" charset="0"/>
                <a:ea typeface="+mn-ea"/>
                <a:cs typeface="Arial" pitchFamily="34" charset="0"/>
              </a:rPr>
              <a:t>Activities:</a:t>
            </a:r>
          </a:p>
          <a:p>
            <a:pPr lvl="0"/>
            <a:r>
              <a:rPr lang="en-US" sz="1000" b="0" i="0" kern="1200" dirty="0" smtClean="0">
                <a:solidFill>
                  <a:schemeClr val="tx1"/>
                </a:solidFill>
                <a:latin typeface="Arial" pitchFamily="34" charset="0"/>
                <a:ea typeface="+mn-ea"/>
                <a:cs typeface="Arial" pitchFamily="34" charset="0"/>
              </a:rPr>
              <a:t>	Major  (Current major activities)</a:t>
            </a:r>
          </a:p>
          <a:p>
            <a:pPr marL="28575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sz="1000" b="0" i="0" kern="1200" dirty="0" smtClean="0">
                <a:solidFill>
                  <a:schemeClr val="tx1"/>
                </a:solidFill>
                <a:latin typeface="Arial" pitchFamily="34" charset="0"/>
                <a:ea typeface="+mn-ea"/>
                <a:cs typeface="Arial" pitchFamily="34" charset="0"/>
              </a:rPr>
              <a:t>		Upcoming </a:t>
            </a:r>
            <a:r>
              <a:rPr lang="en-US" sz="1000" b="0" i="0" kern="1200" baseline="0" dirty="0" smtClean="0">
                <a:solidFill>
                  <a:schemeClr val="tx1"/>
                </a:solidFill>
                <a:latin typeface="Arial" pitchFamily="34" charset="0"/>
                <a:ea typeface="+mn-ea"/>
                <a:cs typeface="Arial" pitchFamily="34" charset="0"/>
              </a:rPr>
              <a:t> (U</a:t>
            </a:r>
            <a:r>
              <a:rPr lang="en-US" sz="1000" b="0" i="0" kern="1200" dirty="0" smtClean="0">
                <a:solidFill>
                  <a:schemeClr val="tx1"/>
                </a:solidFill>
                <a:latin typeface="Arial" pitchFamily="34" charset="0"/>
                <a:ea typeface="+mn-ea"/>
                <a:cs typeface="Arial" pitchFamily="34" charset="0"/>
              </a:rPr>
              <a:t>pcoming activities)</a:t>
            </a:r>
          </a:p>
        </p:txBody>
      </p:sp>
      <p:sp>
        <p:nvSpPr>
          <p:cNvPr id="4" name="Slide Number Placeholder 3"/>
          <p:cNvSpPr>
            <a:spLocks noGrp="1"/>
          </p:cNvSpPr>
          <p:nvPr>
            <p:ph type="sldNum" sz="quarter" idx="10"/>
          </p:nvPr>
        </p:nvSpPr>
        <p:spPr/>
        <p:txBody>
          <a:bodyPr/>
          <a:lstStyle/>
          <a:p>
            <a:fld id="{431D7DE7-BF5B-493F-BA32-3B5AAE8E40EC}"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63308F0-E836-4C65-86B4-CE1E1F44AB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E99FD684-5D08-4F66-B1AF-53C816BABA49}" type="slidenum">
              <a:rPr lang="en-US"/>
              <a:pPr>
                <a:defRPr/>
              </a:pPr>
              <a:t>‹#›</a:t>
            </a:fld>
            <a:endParaRPr lang="en-US" dirty="0"/>
          </a:p>
        </p:txBody>
      </p:sp>
      <p:pic>
        <p:nvPicPr>
          <p:cNvPr id="2053" name="Picture 8" descr="USACE_logo"/>
          <p:cNvPicPr>
            <a:picLocks noChangeAspect="1" noChangeArrowheads="1"/>
          </p:cNvPicPr>
          <p:nvPr/>
        </p:nvPicPr>
        <p:blipFill>
          <a:blip r:embed="rId4" cstate="print"/>
          <a:srcRect/>
          <a:stretch>
            <a:fillRect/>
          </a:stretch>
        </p:blipFill>
        <p:spPr bwMode="auto">
          <a:xfrm>
            <a:off x="8004175" y="5791200"/>
            <a:ext cx="758825" cy="519113"/>
          </a:xfrm>
          <a:prstGeom prst="rect">
            <a:avLst/>
          </a:prstGeom>
          <a:noFill/>
          <a:ln w="9525">
            <a:noFill/>
            <a:miter lim="800000"/>
            <a:headEnd/>
            <a:tailEnd/>
          </a:ln>
        </p:spPr>
      </p:pic>
      <p:sp>
        <p:nvSpPr>
          <p:cNvPr id="3081" name="Text Box 9"/>
          <p:cNvSpPr txBox="1">
            <a:spLocks noChangeArrowheads="1"/>
          </p:cNvSpPr>
          <p:nvPr/>
        </p:nvSpPr>
        <p:spPr bwMode="auto">
          <a:xfrm>
            <a:off x="6223000" y="6492875"/>
            <a:ext cx="2606675" cy="212725"/>
          </a:xfrm>
          <a:prstGeom prst="rect">
            <a:avLst/>
          </a:prstGeom>
          <a:noFill/>
          <a:ln w="9525">
            <a:noFill/>
            <a:miter lim="800000"/>
            <a:headEnd/>
            <a:tailEnd/>
          </a:ln>
          <a:effectLst/>
        </p:spPr>
        <p:txBody>
          <a:bodyPr lIns="0" tIns="0" rIns="0" bIns="0">
            <a:spAutoFit/>
          </a:bodyPr>
          <a:lstStyle/>
          <a:p>
            <a:pPr algn="r">
              <a:defRPr/>
            </a:pPr>
            <a:r>
              <a:rPr lang="en-US" sz="1400" b="1" dirty="0"/>
              <a:t>BUILDING STRONG</a:t>
            </a:r>
            <a:r>
              <a:rPr lang="en-US" sz="1400" b="1" baseline="-25000" dirty="0"/>
              <a:t>®</a:t>
            </a:r>
          </a:p>
        </p:txBody>
      </p:sp>
      <p:sp>
        <p:nvSpPr>
          <p:cNvPr id="3082" name="Line 10"/>
          <p:cNvSpPr>
            <a:spLocks noChangeShapeType="1"/>
          </p:cNvSpPr>
          <p:nvPr/>
        </p:nvSpPr>
        <p:spPr bwMode="auto">
          <a:xfrm flipH="1">
            <a:off x="7010400" y="6400800"/>
            <a:ext cx="1676400" cy="0"/>
          </a:xfrm>
          <a:prstGeom prst="line">
            <a:avLst/>
          </a:prstGeom>
          <a:noFill/>
          <a:ln w="9525">
            <a:solidFill>
              <a:schemeClr val="tx1"/>
            </a:solidFill>
            <a:round/>
            <a:headEnd/>
            <a:tailEnd/>
          </a:ln>
          <a:effectLst/>
        </p:spPr>
        <p:txBody>
          <a:body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3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11.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w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4306TWI\Desktop\menu.jpg"/>
          <p:cNvPicPr>
            <a:picLocks noChangeAspect="1" noChangeArrowheads="1"/>
          </p:cNvPicPr>
          <p:nvPr/>
        </p:nvPicPr>
        <p:blipFill>
          <a:blip r:embed="rId2" cstate="print"/>
          <a:srcRect l="1877" r="23036"/>
          <a:stretch>
            <a:fillRect/>
          </a:stretch>
        </p:blipFill>
        <p:spPr bwMode="auto">
          <a:xfrm>
            <a:off x="0" y="0"/>
            <a:ext cx="9144000" cy="6858000"/>
          </a:xfrm>
          <a:prstGeom prst="rect">
            <a:avLst/>
          </a:prstGeom>
          <a:noFill/>
        </p:spPr>
      </p:pic>
      <p:sp>
        <p:nvSpPr>
          <p:cNvPr id="5" name="Action Button: Custom 4">
            <a:hlinkClick r:id="rId3" action="ppaction://hlinksldjump" highlightClick="1"/>
          </p:cNvPr>
          <p:cNvSpPr/>
          <p:nvPr/>
        </p:nvSpPr>
        <p:spPr>
          <a:xfrm>
            <a:off x="2734727" y="203199"/>
            <a:ext cx="6248400" cy="1143000"/>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Custom 5">
            <a:hlinkClick r:id="rId4" action="ppaction://hlinksldjump" highlightClick="1"/>
          </p:cNvPr>
          <p:cNvSpPr/>
          <p:nvPr/>
        </p:nvSpPr>
        <p:spPr>
          <a:xfrm>
            <a:off x="2743200" y="1524000"/>
            <a:ext cx="6248400" cy="1143000"/>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5" action="ppaction://hlinksldjump" highlightClick="1"/>
          </p:cNvPr>
          <p:cNvSpPr/>
          <p:nvPr/>
        </p:nvSpPr>
        <p:spPr>
          <a:xfrm>
            <a:off x="2743200" y="2836334"/>
            <a:ext cx="6248400" cy="1143000"/>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Custom 7">
            <a:hlinkClick r:id="rId6" action="ppaction://hlinksldjump" highlightClick="1"/>
          </p:cNvPr>
          <p:cNvSpPr/>
          <p:nvPr/>
        </p:nvSpPr>
        <p:spPr>
          <a:xfrm>
            <a:off x="2743200" y="4157132"/>
            <a:ext cx="6248400" cy="1143000"/>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Custom 8">
            <a:hlinkClick r:id="rId7" action="ppaction://hlinksldjump" highlightClick="1"/>
          </p:cNvPr>
          <p:cNvSpPr/>
          <p:nvPr/>
        </p:nvSpPr>
        <p:spPr>
          <a:xfrm>
            <a:off x="2743200" y="5469466"/>
            <a:ext cx="6248400" cy="1143000"/>
          </a:xfrm>
          <a:prstGeom prst="actionButtonBlank">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4306TWI\Desktop\image001.jpg"/>
          <p:cNvPicPr>
            <a:picLocks noChangeAspect="1" noChangeArrowheads="1"/>
          </p:cNvPicPr>
          <p:nvPr/>
        </p:nvPicPr>
        <p:blipFill>
          <a:blip r:embed="rId2" cstate="print"/>
          <a:srcRect r="16221"/>
          <a:stretch>
            <a:fillRect/>
          </a:stretch>
        </p:blipFill>
        <p:spPr bwMode="auto">
          <a:xfrm>
            <a:off x="533400" y="497016"/>
            <a:ext cx="8153400" cy="5141784"/>
          </a:xfrm>
          <a:prstGeom prst="rect">
            <a:avLst/>
          </a:prstGeom>
          <a:noFill/>
        </p:spPr>
      </p:pic>
      <p:sp>
        <p:nvSpPr>
          <p:cNvPr id="5" name="TextBox 4"/>
          <p:cNvSpPr txBox="1"/>
          <p:nvPr/>
        </p:nvSpPr>
        <p:spPr>
          <a:xfrm>
            <a:off x="2514600" y="5638800"/>
            <a:ext cx="4191000" cy="276999"/>
          </a:xfrm>
          <a:prstGeom prst="rect">
            <a:avLst/>
          </a:prstGeom>
          <a:noFill/>
        </p:spPr>
        <p:txBody>
          <a:bodyPr wrap="square" rtlCol="0">
            <a:spAutoFit/>
          </a:bodyPr>
          <a:lstStyle/>
          <a:p>
            <a:pPr algn="ctr"/>
            <a:r>
              <a:rPr lang="en-US" sz="1200" dirty="0" smtClean="0"/>
              <a:t>City mall flooding</a:t>
            </a:r>
            <a:endParaRPr lang="en-US" sz="1200" dirty="0"/>
          </a:p>
        </p:txBody>
      </p:sp>
      <p:sp>
        <p:nvSpPr>
          <p:cNvPr id="4" name="Title 1"/>
          <p:cNvSpPr>
            <a:spLocks noGrp="1"/>
          </p:cNvSpPr>
          <p:nvPr>
            <p:ph type="title"/>
          </p:nvPr>
        </p:nvSpPr>
        <p:spPr>
          <a:xfrm>
            <a:off x="457200" y="0"/>
            <a:ext cx="8229600" cy="563562"/>
          </a:xfrm>
        </p:spPr>
        <p:txBody>
          <a:bodyPr/>
          <a:lstStyle/>
          <a:p>
            <a:r>
              <a:rPr lang="en-US" sz="2400" b="1" dirty="0" smtClean="0"/>
              <a:t>Prairie Creek and Engineers Ditch</a:t>
            </a:r>
            <a:endParaRPr lang="en-US" sz="2400" b="1" dirty="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63562"/>
          </a:xfrm>
        </p:spPr>
        <p:txBody>
          <a:bodyPr/>
          <a:lstStyle/>
          <a:p>
            <a:r>
              <a:rPr lang="en-US" sz="2400" b="1" dirty="0" smtClean="0"/>
              <a:t>McClellan-Kerr Arkansas River Navigation System Dredge Material Management Plan Update</a:t>
            </a:r>
            <a:endParaRPr lang="en-US" sz="2400" b="1" dirty="0"/>
          </a:p>
        </p:txBody>
      </p:sp>
      <p:sp>
        <p:nvSpPr>
          <p:cNvPr id="3" name="Content Placeholder 2"/>
          <p:cNvSpPr>
            <a:spLocks noGrp="1"/>
          </p:cNvSpPr>
          <p:nvPr>
            <p:ph idx="1"/>
          </p:nvPr>
        </p:nvSpPr>
        <p:spPr>
          <a:xfrm>
            <a:off x="228600" y="1295400"/>
            <a:ext cx="8686800" cy="4495800"/>
          </a:xfrm>
        </p:spPr>
        <p:txBody>
          <a:bodyPr/>
          <a:lstStyle/>
          <a:p>
            <a:r>
              <a:rPr lang="en-US" sz="1800" dirty="0" smtClean="0"/>
              <a:t>The 445-mile long McClellan-Kerr Arkansas River Navigation System (</a:t>
            </a:r>
            <a:r>
              <a:rPr lang="en-US" sz="1800" dirty="0" err="1" smtClean="0"/>
              <a:t>MKARNS</a:t>
            </a:r>
            <a:r>
              <a:rPr lang="en-US" sz="1800" dirty="0" smtClean="0"/>
              <a:t>) consists of 18 locks and dams, provides 9-foot depth inland navigation from the Mississippi River to Catoosa, Oklahoma.</a:t>
            </a:r>
          </a:p>
          <a:p>
            <a:pPr>
              <a:buNone/>
            </a:pPr>
            <a:endParaRPr lang="en-US" sz="1800" dirty="0" smtClean="0"/>
          </a:p>
          <a:p>
            <a:r>
              <a:rPr lang="en-US" sz="1800" dirty="0" smtClean="0"/>
              <a:t>The </a:t>
            </a:r>
            <a:r>
              <a:rPr lang="en-US" sz="1800" dirty="0" err="1" smtClean="0"/>
              <a:t>MKARNS</a:t>
            </a:r>
            <a:r>
              <a:rPr lang="en-US" sz="1800" dirty="0" smtClean="0"/>
              <a:t> Dredge Material Management Plan (</a:t>
            </a:r>
            <a:r>
              <a:rPr lang="en-US" sz="1800" dirty="0" err="1" smtClean="0"/>
              <a:t>DMMP</a:t>
            </a:r>
            <a:r>
              <a:rPr lang="en-US" sz="1800" dirty="0" smtClean="0"/>
              <a:t>) was last prepared in a Letter Report dated July 1995 (known as the Long Term Management Strategy or </a:t>
            </a:r>
            <a:r>
              <a:rPr lang="en-US" sz="1800" dirty="0" err="1" smtClean="0"/>
              <a:t>LTMS</a:t>
            </a:r>
            <a:r>
              <a:rPr lang="en-US" sz="1800" dirty="0" smtClean="0"/>
              <a:t> for Disposal of Dredged Material).  The recent White River National Wildlife Refuge Dredge Disposal areas issues (questionable capacity remaining at both disposal sites; and incompatibility issue described in the 2012 </a:t>
            </a:r>
            <a:r>
              <a:rPr lang="en-US" sz="1800" dirty="0" err="1" smtClean="0"/>
              <a:t>USFWS</a:t>
            </a:r>
            <a:r>
              <a:rPr lang="en-US" sz="1800" dirty="0" smtClean="0"/>
              <a:t> Compatibility report for the White River National Wildlife Refuge—conflict between </a:t>
            </a:r>
            <a:r>
              <a:rPr lang="en-US" sz="1800" dirty="0" err="1" smtClean="0"/>
              <a:t>USFWS</a:t>
            </a:r>
            <a:r>
              <a:rPr lang="en-US" sz="1800" dirty="0" smtClean="0"/>
              <a:t> mission and Corps’ Navigation mission on Wildlife Refuge lands) has led to the need to update the </a:t>
            </a:r>
            <a:r>
              <a:rPr lang="en-US" sz="1800" dirty="0" err="1" smtClean="0"/>
              <a:t>MKARNS</a:t>
            </a:r>
            <a:r>
              <a:rPr lang="en-US" sz="1800" dirty="0" smtClean="0"/>
              <a:t> </a:t>
            </a:r>
            <a:r>
              <a:rPr lang="en-US" sz="1800" dirty="0" err="1" smtClean="0"/>
              <a:t>DMMP</a:t>
            </a:r>
            <a:r>
              <a:rPr lang="en-US" sz="1800" dirty="0" smtClean="0"/>
              <a:t>.</a:t>
            </a:r>
            <a:endParaRPr lang="en-US" sz="1400" dirty="0" smtClean="0">
              <a:latin typeface="Arial" pitchFamily="34" charset="0"/>
              <a:cs typeface="Arial" pitchFamily="34" charset="0"/>
            </a:endParaRPr>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63562"/>
          </a:xfrm>
        </p:spPr>
        <p:txBody>
          <a:bodyPr/>
          <a:lstStyle/>
          <a:p>
            <a:r>
              <a:rPr lang="en-US" sz="2400" b="1" dirty="0" smtClean="0"/>
              <a:t>McClellan-Kerr Arkansas River Navigation System Dredge Material Management Plan Update</a:t>
            </a:r>
            <a:endParaRPr lang="en-US" sz="2400" b="1" dirty="0"/>
          </a:p>
        </p:txBody>
      </p:sp>
      <p:sp>
        <p:nvSpPr>
          <p:cNvPr id="3" name="Content Placeholder 2"/>
          <p:cNvSpPr>
            <a:spLocks noGrp="1"/>
          </p:cNvSpPr>
          <p:nvPr>
            <p:ph idx="1"/>
          </p:nvPr>
        </p:nvSpPr>
        <p:spPr>
          <a:xfrm>
            <a:off x="228600" y="1295400"/>
            <a:ext cx="8686800" cy="4343400"/>
          </a:xfrm>
        </p:spPr>
        <p:txBody>
          <a:bodyPr/>
          <a:lstStyle/>
          <a:p>
            <a:pPr>
              <a:buNone/>
            </a:pPr>
            <a:r>
              <a:rPr lang="en-US" sz="1800" b="1" dirty="0" smtClean="0"/>
              <a:t>Facts:</a:t>
            </a:r>
            <a:endParaRPr lang="en-US" sz="1800" dirty="0" smtClean="0"/>
          </a:p>
          <a:p>
            <a:pPr>
              <a:buNone/>
            </a:pPr>
            <a:r>
              <a:rPr lang="en-US" sz="1800" dirty="0" smtClean="0"/>
              <a:t> </a:t>
            </a:r>
          </a:p>
          <a:p>
            <a:pPr>
              <a:buNone/>
            </a:pPr>
            <a:r>
              <a:rPr lang="en-US" sz="1800" dirty="0" smtClean="0"/>
              <a:t>1.  The Project Delivery Team has been formed for the </a:t>
            </a:r>
            <a:r>
              <a:rPr lang="en-US" sz="1800" dirty="0" err="1" smtClean="0"/>
              <a:t>DMMP</a:t>
            </a:r>
            <a:r>
              <a:rPr lang="en-US" sz="1800" dirty="0" smtClean="0"/>
              <a:t> Update and Project Management Plan completed.</a:t>
            </a:r>
          </a:p>
          <a:p>
            <a:pPr>
              <a:buNone/>
            </a:pPr>
            <a:r>
              <a:rPr lang="en-US" sz="1800" dirty="0" smtClean="0"/>
              <a:t> </a:t>
            </a:r>
          </a:p>
          <a:p>
            <a:pPr>
              <a:buNone/>
            </a:pPr>
            <a:r>
              <a:rPr lang="en-US" sz="1800" dirty="0" smtClean="0"/>
              <a:t>2.  The scoping phase was initiated with a call for agency comments in October 2013.  An agency scoping meeting was conducted in July 2014.</a:t>
            </a:r>
          </a:p>
          <a:p>
            <a:pPr>
              <a:buNone/>
            </a:pPr>
            <a:r>
              <a:rPr lang="en-US" sz="1800" dirty="0" smtClean="0"/>
              <a:t> </a:t>
            </a:r>
          </a:p>
          <a:p>
            <a:pPr>
              <a:buNone/>
            </a:pPr>
            <a:r>
              <a:rPr lang="en-US" sz="1800" dirty="0" smtClean="0"/>
              <a:t>3.  The District received funding in the amount of $100K in FY14 to continue work on this project.  </a:t>
            </a:r>
          </a:p>
          <a:p>
            <a:pPr>
              <a:buNone/>
            </a:pPr>
            <a:r>
              <a:rPr lang="en-US" sz="1800" dirty="0" smtClean="0"/>
              <a:t> </a:t>
            </a:r>
          </a:p>
          <a:p>
            <a:pPr>
              <a:buNone/>
            </a:pPr>
            <a:r>
              <a:rPr lang="en-US" sz="1800" dirty="0" smtClean="0"/>
              <a:t> </a:t>
            </a:r>
          </a:p>
          <a:p>
            <a:pPr>
              <a:buNone/>
            </a:pPr>
            <a:r>
              <a:rPr lang="en-US" sz="1800" dirty="0" smtClean="0"/>
              <a:t>Prepared by:  John Balgavy, </a:t>
            </a:r>
            <a:r>
              <a:rPr lang="en-US" sz="1800" dirty="0" err="1" smtClean="0"/>
              <a:t>CESWL</a:t>
            </a:r>
            <a:r>
              <a:rPr lang="en-US" sz="1800" dirty="0" smtClean="0"/>
              <a:t>-OP, 25 July 2014</a:t>
            </a:r>
          </a:p>
          <a:p>
            <a:endParaRPr lang="en-US" sz="1400" dirty="0" smtClean="0">
              <a:latin typeface="Arial" pitchFamily="34" charset="0"/>
              <a:cs typeface="Arial" pitchFamily="34" charset="0"/>
            </a:endParaRPr>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Debris Issue</a:t>
            </a:r>
            <a:endParaRPr lang="en-US" sz="2400" b="1" dirty="0"/>
          </a:p>
        </p:txBody>
      </p:sp>
      <p:sp>
        <p:nvSpPr>
          <p:cNvPr id="3" name="Content Placeholder 2"/>
          <p:cNvSpPr>
            <a:spLocks noGrp="1"/>
          </p:cNvSpPr>
          <p:nvPr>
            <p:ph idx="1"/>
          </p:nvPr>
        </p:nvSpPr>
        <p:spPr>
          <a:xfrm>
            <a:off x="228600" y="1066800"/>
            <a:ext cx="8763000" cy="4343400"/>
          </a:xfrm>
        </p:spPr>
        <p:txBody>
          <a:bodyPr/>
          <a:lstStyle/>
          <a:p>
            <a:pPr indent="0">
              <a:buNone/>
            </a:pPr>
            <a:r>
              <a:rPr lang="en-US" sz="1400" dirty="0" smtClean="0"/>
              <a:t>Montgomery Point Lock and Dam is located at mile 0.5 of the McClellan-Kerr Arkansas River Navigation System </a:t>
            </a:r>
            <a:r>
              <a:rPr lang="en-US" sz="1400" dirty="0" err="1" smtClean="0"/>
              <a:t>MKARNS</a:t>
            </a:r>
            <a:r>
              <a:rPr lang="en-US" sz="1400" dirty="0" smtClean="0"/>
              <a:t>.  The facility was placed into service in 2004 and consists of a navigation lock, navigation pass with crest gates, and fixed embankment section.  </a:t>
            </a:r>
          </a:p>
          <a:p>
            <a:pPr>
              <a:buNone/>
            </a:pPr>
            <a:r>
              <a:rPr lang="en-US" sz="1800" dirty="0" smtClean="0"/>
              <a:t> </a:t>
            </a:r>
          </a:p>
        </p:txBody>
      </p:sp>
      <p:pic>
        <p:nvPicPr>
          <p:cNvPr id="5" name="Picture 4" descr="Montgomery Point Overview.png"/>
          <p:cNvPicPr/>
          <p:nvPr/>
        </p:nvPicPr>
        <p:blipFill>
          <a:blip r:embed="rId3" cstate="print"/>
          <a:stretch>
            <a:fillRect/>
          </a:stretch>
        </p:blipFill>
        <p:spPr>
          <a:xfrm>
            <a:off x="685800" y="1828800"/>
            <a:ext cx="5867400" cy="4876800"/>
          </a:xfrm>
          <a:prstGeom prst="rect">
            <a:avLst/>
          </a:prstGeom>
        </p:spPr>
      </p:pic>
      <p:sp>
        <p:nvSpPr>
          <p:cNvPr id="6146" name="Rectangle 2"/>
          <p:cNvSpPr>
            <a:spLocks noChangeArrowheads="1"/>
          </p:cNvSpPr>
          <p:nvPr/>
        </p:nvSpPr>
        <p:spPr bwMode="auto">
          <a:xfrm>
            <a:off x="6629400" y="3810000"/>
            <a:ext cx="177965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1371600" algn="l"/>
                <a:tab pos="-171450" algn="l"/>
                <a:tab pos="6858000" algn="l"/>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Overview of</a:t>
            </a:r>
          </a:p>
          <a:p>
            <a:pPr marL="0" marR="0" lvl="0" indent="0" defTabSz="914400" rtl="0" eaLnBrk="1" fontAlgn="base" latinLnBrk="0" hangingPunct="1">
              <a:lnSpc>
                <a:spcPct val="100000"/>
              </a:lnSpc>
              <a:spcBef>
                <a:spcPct val="0"/>
              </a:spcBef>
              <a:spcAft>
                <a:spcPct val="0"/>
              </a:spcAft>
              <a:buClrTx/>
              <a:buSzTx/>
              <a:buFontTx/>
              <a:buNone/>
              <a:tabLst>
                <a:tab pos="-1371600" algn="l"/>
                <a:tab pos="-171450" algn="l"/>
                <a:tab pos="6858000" algn="l"/>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Montgomery Point area</a:t>
            </a:r>
          </a:p>
          <a:p>
            <a:pPr marL="0" marR="0" lvl="0" indent="0" defTabSz="914400" rtl="0" eaLnBrk="1" fontAlgn="base" latinLnBrk="0" hangingPunct="1">
              <a:lnSpc>
                <a:spcPct val="100000"/>
              </a:lnSpc>
              <a:spcBef>
                <a:spcPct val="0"/>
              </a:spcBef>
              <a:spcAft>
                <a:spcPct val="0"/>
              </a:spcAft>
              <a:buClrTx/>
              <a:buSzTx/>
              <a:buFontTx/>
              <a:buNone/>
              <a:tabLst>
                <a:tab pos="-1371600" algn="l"/>
                <a:tab pos="-171450" algn="l"/>
                <a:tab pos="6858000" algn="l"/>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(December, 2012)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Debris Issue</a:t>
            </a:r>
            <a:endParaRPr lang="en-US" sz="2400" b="1" dirty="0"/>
          </a:p>
        </p:txBody>
      </p:sp>
      <p:sp>
        <p:nvSpPr>
          <p:cNvPr id="3" name="Content Placeholder 2"/>
          <p:cNvSpPr>
            <a:spLocks noGrp="1"/>
          </p:cNvSpPr>
          <p:nvPr>
            <p:ph idx="1"/>
          </p:nvPr>
        </p:nvSpPr>
        <p:spPr>
          <a:xfrm>
            <a:off x="533400" y="1143000"/>
            <a:ext cx="8077200" cy="4343400"/>
          </a:xfrm>
        </p:spPr>
        <p:txBody>
          <a:bodyPr/>
          <a:lstStyle/>
          <a:p>
            <a:pPr>
              <a:buNone/>
            </a:pPr>
            <a:r>
              <a:rPr lang="en-US" sz="1800" b="1" dirty="0" smtClean="0"/>
              <a:t>Facts:</a:t>
            </a:r>
          </a:p>
          <a:p>
            <a:pPr>
              <a:buNone/>
            </a:pPr>
            <a:endParaRPr lang="en-US" sz="1800" dirty="0" smtClean="0"/>
          </a:p>
          <a:p>
            <a:pPr>
              <a:buAutoNum type="arabicPeriod"/>
            </a:pPr>
            <a:r>
              <a:rPr lang="en-US" sz="1400" dirty="0" smtClean="0"/>
              <a:t>At </a:t>
            </a:r>
            <a:r>
              <a:rPr lang="en-US" sz="1400" dirty="0" err="1" smtClean="0"/>
              <a:t>tailwater</a:t>
            </a:r>
            <a:r>
              <a:rPr lang="en-US" sz="1400" dirty="0" smtClean="0"/>
              <a:t> elevations of 115.0 or less, the crest gates are raised, and navigation traffic passes through the lock.  At </a:t>
            </a:r>
            <a:r>
              <a:rPr lang="en-US" sz="1400" dirty="0" err="1" smtClean="0"/>
              <a:t>tailwater</a:t>
            </a:r>
            <a:r>
              <a:rPr lang="en-US" sz="1400" dirty="0" smtClean="0"/>
              <a:t> elevations greater than 115.0, the crest gates are lowered and navigation traffic transits over them in the navigation pass.   Based on data between calendar years 2005 and 2013, the lock was used for an average of 2 distinct periods and 50 days per year (about 14% of the time).  That includes three years (2009-2011) in which no </a:t>
            </a:r>
            <a:r>
              <a:rPr lang="en-US" sz="1400" dirty="0" err="1" smtClean="0"/>
              <a:t>lockages</a:t>
            </a:r>
            <a:r>
              <a:rPr lang="en-US" sz="1400" dirty="0" smtClean="0"/>
              <a:t> occurred.</a:t>
            </a:r>
          </a:p>
          <a:p>
            <a:pPr>
              <a:buAutoNum type="arabicPeriod"/>
            </a:pPr>
            <a:endParaRPr lang="en-US" sz="1400" dirty="0" smtClean="0"/>
          </a:p>
          <a:p>
            <a:pPr>
              <a:buNone/>
            </a:pPr>
            <a:r>
              <a:rPr lang="en-US" sz="1400" dirty="0" smtClean="0"/>
              <a:t>2.  The top of the lock wall is at elevation 138.0, and </a:t>
            </a:r>
            <a:r>
              <a:rPr lang="en-US" sz="1400" dirty="0" err="1" smtClean="0"/>
              <a:t>tailwater</a:t>
            </a:r>
            <a:r>
              <a:rPr lang="en-US" sz="1400" dirty="0" smtClean="0"/>
              <a:t> elevations above that level inundate all of the lock structure, except for the control tower.  High </a:t>
            </a:r>
            <a:r>
              <a:rPr lang="en-US" sz="1400" dirty="0" err="1" smtClean="0"/>
              <a:t>tailwater</a:t>
            </a:r>
            <a:r>
              <a:rPr lang="en-US" sz="1400" dirty="0" smtClean="0"/>
              <a:t> is generally attributed to a high level on the Mississippi River in the area.  Based on data between calendar years 2005 and 2013, the lock went underwater an average of 3.7 times for 101 days total for the year (about 28% of the time).</a:t>
            </a:r>
          </a:p>
          <a:p>
            <a:pPr>
              <a:buNone/>
            </a:pPr>
            <a:r>
              <a:rPr lang="en-US" sz="1400" dirty="0" smtClean="0"/>
              <a:t> </a:t>
            </a:r>
          </a:p>
          <a:p>
            <a:pPr>
              <a:buNone/>
            </a:pPr>
            <a:r>
              <a:rPr lang="en-US" sz="1400" dirty="0" smtClean="0"/>
              <a:t>3.  With each inundation comes a large amount of sediment in the lock chamber and downstream approach, generally attributed to backwater from the Mississippi River, and a large amount of debris and sediment from the White River.</a:t>
            </a:r>
            <a:endParaRPr lang="en-US" sz="1400" dirty="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Debris Issue</a:t>
            </a:r>
            <a:endParaRPr lang="en-US" sz="2400" b="1" dirty="0"/>
          </a:p>
        </p:txBody>
      </p:sp>
      <p:sp>
        <p:nvSpPr>
          <p:cNvPr id="3" name="Content Placeholder 2"/>
          <p:cNvSpPr>
            <a:spLocks noGrp="1"/>
          </p:cNvSpPr>
          <p:nvPr>
            <p:ph idx="1"/>
          </p:nvPr>
        </p:nvSpPr>
        <p:spPr>
          <a:xfrm>
            <a:off x="533400" y="1143000"/>
            <a:ext cx="8077200" cy="4343400"/>
          </a:xfrm>
        </p:spPr>
        <p:txBody>
          <a:bodyPr/>
          <a:lstStyle/>
          <a:p>
            <a:pPr>
              <a:buNone/>
            </a:pPr>
            <a:r>
              <a:rPr lang="en-US" sz="1800" b="1" dirty="0" smtClean="0"/>
              <a:t>Facts:</a:t>
            </a:r>
          </a:p>
          <a:p>
            <a:pPr>
              <a:buNone/>
            </a:pPr>
            <a:endParaRPr lang="en-US" sz="1800" dirty="0" smtClean="0"/>
          </a:p>
          <a:p>
            <a:pPr>
              <a:buAutoNum type="arabicPeriod" startAt="4"/>
            </a:pPr>
            <a:r>
              <a:rPr lang="en-US" sz="1400" dirty="0" smtClean="0"/>
              <a:t>After each inundation event and when a return to lock operations is likely, the District mobilizes plant and personnel to remove debris and sediment to allow for safe lock operations and navigation traffic.  In FY13, approximately 7000 man-hours and 100 plant days were necessary to clear the debris and sediment.  In FY 12, approximately 2150 man-hours and 40 plant days were used, and in FY11, approximately 1800 man-hours and 36 plant days.</a:t>
            </a:r>
          </a:p>
          <a:p>
            <a:pPr>
              <a:buAutoNum type="arabicPeriod" startAt="4"/>
            </a:pPr>
            <a:endParaRPr lang="en-US" sz="1400" dirty="0" smtClean="0"/>
          </a:p>
          <a:p>
            <a:pPr>
              <a:buFont typeface="Wingdings" pitchFamily="2" charset="2"/>
              <a:buAutoNum type="arabicPeriod" startAt="4"/>
            </a:pPr>
            <a:r>
              <a:rPr lang="en-US" sz="1400" dirty="0" smtClean="0"/>
              <a:t>This significant commitment of plant and personnel to remove debris and sediment was not foreseen during planning for the project.  With the need for this plant and personnel for critical repair needs on system infrastructure, a long-term solution to the debris and sediment issue at Montgomery Point is necessary.</a:t>
            </a:r>
          </a:p>
          <a:p>
            <a:pPr>
              <a:buFont typeface="Wingdings" pitchFamily="2" charset="2"/>
              <a:buAutoNum type="arabicPeriod" startAt="4"/>
            </a:pPr>
            <a:endParaRPr lang="en-US" sz="1400" dirty="0" smtClean="0"/>
          </a:p>
          <a:p>
            <a:pPr>
              <a:buNone/>
            </a:pPr>
            <a:r>
              <a:rPr lang="en-US" sz="1400" dirty="0" smtClean="0"/>
              <a:t>6.   Subject to availability of funding, a study in conjunction with the </a:t>
            </a:r>
            <a:r>
              <a:rPr lang="en-US" sz="1400" dirty="0" err="1" smtClean="0"/>
              <a:t>USACE</a:t>
            </a:r>
            <a:r>
              <a:rPr lang="en-US" sz="1400" dirty="0" smtClean="0"/>
              <a:t> Engineering Research and Development Center is planned to address alternative engineering and operational solutions to address the problem.  The cost of the study is estimated at $400K. </a:t>
            </a:r>
          </a:p>
          <a:p>
            <a:pPr>
              <a:buNone/>
            </a:pPr>
            <a:r>
              <a:rPr lang="en-US" sz="1400" dirty="0" smtClean="0"/>
              <a:t> </a:t>
            </a:r>
          </a:p>
          <a:p>
            <a:pPr>
              <a:buNone/>
            </a:pPr>
            <a:r>
              <a:rPr lang="en-US" sz="1400" dirty="0" smtClean="0"/>
              <a:t>Prepared by:  John Balgavy, </a:t>
            </a:r>
            <a:r>
              <a:rPr lang="en-US" sz="1400" dirty="0" err="1" smtClean="0"/>
              <a:t>CESWL</a:t>
            </a:r>
            <a:r>
              <a:rPr lang="en-US" sz="1400" dirty="0" smtClean="0"/>
              <a:t>-OP, 25 July 2014</a:t>
            </a:r>
          </a:p>
          <a:p>
            <a:pPr>
              <a:buFont typeface="Wingdings" pitchFamily="2" charset="2"/>
              <a:buAutoNum type="arabicPeriod" startAt="4"/>
            </a:pPr>
            <a:endParaRPr lang="en-US" sz="1400" b="1" dirty="0" smtClean="0"/>
          </a:p>
          <a:p>
            <a:pPr>
              <a:buAutoNum type="arabicPeriod" startAt="4"/>
            </a:pPr>
            <a:endParaRPr lang="en-US" sz="1400" b="1" dirty="0" smtClean="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Debris Issue</a:t>
            </a:r>
            <a:endParaRPr lang="en-US" sz="2400" b="1" dirty="0"/>
          </a:p>
        </p:txBody>
      </p:sp>
      <p:pic>
        <p:nvPicPr>
          <p:cNvPr id="5" name="Picture 4" descr="Roof.jpg"/>
          <p:cNvPicPr/>
          <p:nvPr/>
        </p:nvPicPr>
        <p:blipFill>
          <a:blip r:embed="rId3" cstate="print"/>
          <a:srcRect r="9375"/>
          <a:stretch>
            <a:fillRect/>
          </a:stretch>
        </p:blipFill>
        <p:spPr>
          <a:xfrm>
            <a:off x="4572000" y="1371600"/>
            <a:ext cx="4419600" cy="3657600"/>
          </a:xfrm>
          <a:prstGeom prst="rect">
            <a:avLst/>
          </a:prstGeom>
        </p:spPr>
      </p:pic>
      <p:pic>
        <p:nvPicPr>
          <p:cNvPr id="6" name="Picture 5" descr="Montgomery Point Upstream Approach.png"/>
          <p:cNvPicPr/>
          <p:nvPr/>
        </p:nvPicPr>
        <p:blipFill>
          <a:blip r:embed="rId4" cstate="print"/>
          <a:stretch>
            <a:fillRect/>
          </a:stretch>
        </p:blipFill>
        <p:spPr>
          <a:xfrm>
            <a:off x="152400" y="1371600"/>
            <a:ext cx="4267200" cy="3635022"/>
          </a:xfrm>
          <a:prstGeom prst="rect">
            <a:avLst/>
          </a:prstGeom>
        </p:spPr>
      </p:pic>
      <p:sp>
        <p:nvSpPr>
          <p:cNvPr id="15361" name="Rectangle 1"/>
          <p:cNvSpPr>
            <a:spLocks noChangeArrowheads="1"/>
          </p:cNvSpPr>
          <p:nvPr/>
        </p:nvSpPr>
        <p:spPr bwMode="auto">
          <a:xfrm>
            <a:off x="838200" y="5029200"/>
            <a:ext cx="275222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 pos="-171450" algn="l"/>
                <a:tab pos="6858000" algn="l"/>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Upstream Lock Approach (Dec, 2012)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
          <p:cNvSpPr>
            <a:spLocks noChangeArrowheads="1"/>
          </p:cNvSpPr>
          <p:nvPr/>
        </p:nvSpPr>
        <p:spPr bwMode="auto">
          <a:xfrm>
            <a:off x="5410200" y="5029200"/>
            <a:ext cx="2784095"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 pos="-171450" algn="l"/>
                <a:tab pos="6858000" algn="l"/>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Upstream Lock Approach (July, 2014)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 Navigation Difficulties at High Flows</a:t>
            </a:r>
            <a:endParaRPr lang="en-US" sz="2400" b="1" dirty="0"/>
          </a:p>
        </p:txBody>
      </p:sp>
      <p:sp>
        <p:nvSpPr>
          <p:cNvPr id="3" name="Content Placeholder 2"/>
          <p:cNvSpPr>
            <a:spLocks noGrp="1"/>
          </p:cNvSpPr>
          <p:nvPr>
            <p:ph idx="1"/>
          </p:nvPr>
        </p:nvSpPr>
        <p:spPr>
          <a:xfrm>
            <a:off x="228600" y="1066800"/>
            <a:ext cx="8763000" cy="4343400"/>
          </a:xfrm>
        </p:spPr>
        <p:txBody>
          <a:bodyPr/>
          <a:lstStyle/>
          <a:p>
            <a:pPr indent="0">
              <a:buNone/>
            </a:pPr>
            <a:r>
              <a:rPr lang="en-US" sz="1400" dirty="0" smtClean="0"/>
              <a:t>Montgomery Point Lock and Dam is located at mile 0.5 of the McClellan-Kerr Arkansas River Navigation System (</a:t>
            </a:r>
            <a:r>
              <a:rPr lang="en-US" sz="1400" dirty="0" err="1" smtClean="0"/>
              <a:t>MKARNS</a:t>
            </a:r>
            <a:r>
              <a:rPr lang="en-US" sz="1400" dirty="0" smtClean="0"/>
              <a:t>).  The facility was placed into service in 2004 and consists of a navigation lock, navigation pass with crest gates, and fixed embankment section. </a:t>
            </a:r>
          </a:p>
          <a:p>
            <a:pPr indent="0">
              <a:buNone/>
            </a:pPr>
            <a:r>
              <a:rPr lang="en-US" sz="1800" dirty="0" smtClean="0"/>
              <a:t> </a:t>
            </a:r>
          </a:p>
        </p:txBody>
      </p:sp>
      <p:grpSp>
        <p:nvGrpSpPr>
          <p:cNvPr id="4" name="Group 2"/>
          <p:cNvGrpSpPr>
            <a:grpSpLocks/>
          </p:cNvGrpSpPr>
          <p:nvPr/>
        </p:nvGrpSpPr>
        <p:grpSpPr bwMode="auto">
          <a:xfrm>
            <a:off x="686009" y="1952667"/>
            <a:ext cx="6095792" cy="4367736"/>
            <a:chOff x="1045" y="650"/>
            <a:chExt cx="9363" cy="7428"/>
          </a:xfrm>
        </p:grpSpPr>
        <p:pic>
          <p:nvPicPr>
            <p:cNvPr id="16387" name="Picture 3"/>
            <p:cNvPicPr>
              <a:picLocks noChangeAspect="1" noChangeArrowheads="1"/>
            </p:cNvPicPr>
            <p:nvPr/>
          </p:nvPicPr>
          <p:blipFill>
            <a:blip r:embed="rId3" cstate="print"/>
            <a:srcRect l="26346" t="14880" r="12773" b="7761"/>
            <a:stretch>
              <a:fillRect/>
            </a:stretch>
          </p:blipFill>
          <p:spPr bwMode="auto">
            <a:xfrm>
              <a:off x="1045" y="650"/>
              <a:ext cx="9363" cy="7424"/>
            </a:xfrm>
            <a:prstGeom prst="rect">
              <a:avLst/>
            </a:prstGeom>
            <a:noFill/>
            <a:ln w="25400">
              <a:solidFill>
                <a:srgbClr val="000000"/>
              </a:solidFill>
              <a:miter lim="800000"/>
              <a:headEnd/>
              <a:tailEnd/>
            </a:ln>
          </p:spPr>
        </p:pic>
        <p:grpSp>
          <p:nvGrpSpPr>
            <p:cNvPr id="5" name="Group 4"/>
            <p:cNvGrpSpPr>
              <a:grpSpLocks/>
            </p:cNvGrpSpPr>
            <p:nvPr/>
          </p:nvGrpSpPr>
          <p:grpSpPr bwMode="auto">
            <a:xfrm>
              <a:off x="2205" y="2604"/>
              <a:ext cx="7493" cy="5474"/>
              <a:chOff x="2205" y="2604"/>
              <a:chExt cx="7493" cy="5474"/>
            </a:xfrm>
          </p:grpSpPr>
          <p:cxnSp>
            <p:nvCxnSpPr>
              <p:cNvPr id="16389" name="AutoShape 5"/>
              <p:cNvCxnSpPr>
                <a:cxnSpLocks noChangeShapeType="1"/>
              </p:cNvCxnSpPr>
              <p:nvPr/>
            </p:nvCxnSpPr>
            <p:spPr bwMode="auto">
              <a:xfrm>
                <a:off x="2205" y="2604"/>
                <a:ext cx="247" cy="934"/>
              </a:xfrm>
              <a:prstGeom prst="straightConnector1">
                <a:avLst/>
              </a:prstGeom>
              <a:noFill/>
              <a:ln w="63500">
                <a:solidFill>
                  <a:srgbClr val="FFFFFF"/>
                </a:solidFill>
                <a:round/>
                <a:headEnd/>
                <a:tailEnd type="triangle" w="med" len="med"/>
              </a:ln>
            </p:spPr>
          </p:cxnSp>
          <p:cxnSp>
            <p:nvCxnSpPr>
              <p:cNvPr id="16390" name="AutoShape 6"/>
              <p:cNvCxnSpPr>
                <a:cxnSpLocks noChangeShapeType="1"/>
              </p:cNvCxnSpPr>
              <p:nvPr/>
            </p:nvCxnSpPr>
            <p:spPr bwMode="auto">
              <a:xfrm>
                <a:off x="2535" y="3856"/>
                <a:ext cx="555" cy="749"/>
              </a:xfrm>
              <a:prstGeom prst="straightConnector1">
                <a:avLst/>
              </a:prstGeom>
              <a:noFill/>
              <a:ln w="63500">
                <a:solidFill>
                  <a:srgbClr val="FFFFFF"/>
                </a:solidFill>
                <a:round/>
                <a:headEnd/>
                <a:tailEnd type="triangle" w="med" len="med"/>
              </a:ln>
            </p:spPr>
          </p:cxnSp>
          <p:cxnSp>
            <p:nvCxnSpPr>
              <p:cNvPr id="16391" name="AutoShape 7"/>
              <p:cNvCxnSpPr>
                <a:cxnSpLocks noChangeShapeType="1"/>
              </p:cNvCxnSpPr>
              <p:nvPr/>
            </p:nvCxnSpPr>
            <p:spPr bwMode="auto">
              <a:xfrm>
                <a:off x="3330" y="4958"/>
                <a:ext cx="763" cy="567"/>
              </a:xfrm>
              <a:prstGeom prst="straightConnector1">
                <a:avLst/>
              </a:prstGeom>
              <a:noFill/>
              <a:ln w="63500">
                <a:solidFill>
                  <a:srgbClr val="FFFFFF"/>
                </a:solidFill>
                <a:round/>
                <a:headEnd/>
                <a:tailEnd type="triangle" w="med" len="med"/>
              </a:ln>
            </p:spPr>
          </p:cxnSp>
          <p:cxnSp>
            <p:nvCxnSpPr>
              <p:cNvPr id="16392" name="AutoShape 8"/>
              <p:cNvCxnSpPr>
                <a:cxnSpLocks noChangeShapeType="1"/>
              </p:cNvCxnSpPr>
              <p:nvPr/>
            </p:nvCxnSpPr>
            <p:spPr bwMode="auto">
              <a:xfrm>
                <a:off x="4343" y="5731"/>
                <a:ext cx="840" cy="426"/>
              </a:xfrm>
              <a:prstGeom prst="straightConnector1">
                <a:avLst/>
              </a:prstGeom>
              <a:noFill/>
              <a:ln w="63500">
                <a:solidFill>
                  <a:srgbClr val="FFFFFF"/>
                </a:solidFill>
                <a:round/>
                <a:headEnd/>
                <a:tailEnd type="triangle" w="med" len="med"/>
              </a:ln>
            </p:spPr>
          </p:cxnSp>
          <p:cxnSp>
            <p:nvCxnSpPr>
              <p:cNvPr id="16393" name="AutoShape 9"/>
              <p:cNvCxnSpPr>
                <a:cxnSpLocks noChangeShapeType="1"/>
              </p:cNvCxnSpPr>
              <p:nvPr/>
            </p:nvCxnSpPr>
            <p:spPr bwMode="auto">
              <a:xfrm>
                <a:off x="5272" y="6239"/>
                <a:ext cx="698" cy="135"/>
              </a:xfrm>
              <a:prstGeom prst="straightConnector1">
                <a:avLst/>
              </a:prstGeom>
              <a:noFill/>
              <a:ln w="38100">
                <a:solidFill>
                  <a:srgbClr val="FFFFFF"/>
                </a:solidFill>
                <a:round/>
                <a:headEnd/>
                <a:tailEnd type="triangle" w="med" len="med"/>
              </a:ln>
            </p:spPr>
          </p:cxnSp>
          <p:cxnSp>
            <p:nvCxnSpPr>
              <p:cNvPr id="16394" name="AutoShape 10"/>
              <p:cNvCxnSpPr>
                <a:cxnSpLocks noChangeShapeType="1"/>
              </p:cNvCxnSpPr>
              <p:nvPr/>
            </p:nvCxnSpPr>
            <p:spPr bwMode="auto">
              <a:xfrm>
                <a:off x="6060" y="6239"/>
                <a:ext cx="585" cy="50"/>
              </a:xfrm>
              <a:prstGeom prst="straightConnector1">
                <a:avLst/>
              </a:prstGeom>
              <a:noFill/>
              <a:ln w="38100">
                <a:solidFill>
                  <a:srgbClr val="FFFFFF"/>
                </a:solidFill>
                <a:round/>
                <a:headEnd/>
                <a:tailEnd type="triangle" w="med" len="med"/>
              </a:ln>
            </p:spPr>
          </p:cxnSp>
          <p:cxnSp>
            <p:nvCxnSpPr>
              <p:cNvPr id="16395" name="AutoShape 11"/>
              <p:cNvCxnSpPr>
                <a:cxnSpLocks noChangeShapeType="1"/>
              </p:cNvCxnSpPr>
              <p:nvPr/>
            </p:nvCxnSpPr>
            <p:spPr bwMode="auto">
              <a:xfrm>
                <a:off x="5183" y="5977"/>
                <a:ext cx="698" cy="135"/>
              </a:xfrm>
              <a:prstGeom prst="straightConnector1">
                <a:avLst/>
              </a:prstGeom>
              <a:noFill/>
              <a:ln w="38100">
                <a:solidFill>
                  <a:srgbClr val="FFFFFF"/>
                </a:solidFill>
                <a:round/>
                <a:headEnd/>
                <a:tailEnd type="triangle" w="med" len="med"/>
              </a:ln>
            </p:spPr>
          </p:cxnSp>
          <p:cxnSp>
            <p:nvCxnSpPr>
              <p:cNvPr id="16396" name="AutoShape 12"/>
              <p:cNvCxnSpPr>
                <a:cxnSpLocks noChangeShapeType="1"/>
              </p:cNvCxnSpPr>
              <p:nvPr/>
            </p:nvCxnSpPr>
            <p:spPr bwMode="auto">
              <a:xfrm>
                <a:off x="5362" y="6414"/>
                <a:ext cx="608" cy="210"/>
              </a:xfrm>
              <a:prstGeom prst="straightConnector1">
                <a:avLst/>
              </a:prstGeom>
              <a:noFill/>
              <a:ln w="38100">
                <a:solidFill>
                  <a:srgbClr val="FFFFFF"/>
                </a:solidFill>
                <a:round/>
                <a:headEnd/>
                <a:tailEnd type="triangle" w="med" len="med"/>
              </a:ln>
            </p:spPr>
          </p:cxnSp>
          <p:cxnSp>
            <p:nvCxnSpPr>
              <p:cNvPr id="16397" name="AutoShape 13"/>
              <p:cNvCxnSpPr>
                <a:cxnSpLocks noChangeShapeType="1"/>
              </p:cNvCxnSpPr>
              <p:nvPr/>
            </p:nvCxnSpPr>
            <p:spPr bwMode="auto">
              <a:xfrm>
                <a:off x="6187" y="6414"/>
                <a:ext cx="638" cy="105"/>
              </a:xfrm>
              <a:prstGeom prst="straightConnector1">
                <a:avLst/>
              </a:prstGeom>
              <a:noFill/>
              <a:ln w="38100">
                <a:solidFill>
                  <a:srgbClr val="FFFFFF"/>
                </a:solidFill>
                <a:round/>
                <a:headEnd/>
                <a:tailEnd type="triangle" w="med" len="med"/>
              </a:ln>
            </p:spPr>
          </p:cxnSp>
          <p:sp>
            <p:nvSpPr>
              <p:cNvPr id="16398" name="AutoShape 14"/>
              <p:cNvSpPr>
                <a:spLocks noChangeArrowheads="1"/>
              </p:cNvSpPr>
              <p:nvPr/>
            </p:nvSpPr>
            <p:spPr bwMode="auto">
              <a:xfrm>
                <a:off x="5873" y="6672"/>
                <a:ext cx="306" cy="297"/>
              </a:xfrm>
              <a:prstGeom prst="curvedRightArrow">
                <a:avLst>
                  <a:gd name="adj1" fmla="val 20000"/>
                  <a:gd name="adj2" fmla="val 40000"/>
                  <a:gd name="adj3" fmla="val 3434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99" name="AutoShape 15"/>
              <p:cNvSpPr>
                <a:spLocks noChangeArrowheads="1"/>
              </p:cNvSpPr>
              <p:nvPr/>
            </p:nvSpPr>
            <p:spPr bwMode="auto">
              <a:xfrm rot="10546666">
                <a:off x="6187" y="6627"/>
                <a:ext cx="283" cy="300"/>
              </a:xfrm>
              <a:prstGeom prst="curvedRightArrow">
                <a:avLst>
                  <a:gd name="adj1" fmla="val 21201"/>
                  <a:gd name="adj2" fmla="val 42403"/>
                  <a:gd name="adj3" fmla="val 3333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6400" name="AutoShape 16"/>
              <p:cNvCxnSpPr>
                <a:cxnSpLocks noChangeShapeType="1"/>
              </p:cNvCxnSpPr>
              <p:nvPr/>
            </p:nvCxnSpPr>
            <p:spPr bwMode="auto">
              <a:xfrm>
                <a:off x="7650" y="6873"/>
                <a:ext cx="878" cy="486"/>
              </a:xfrm>
              <a:prstGeom prst="straightConnector1">
                <a:avLst/>
              </a:prstGeom>
              <a:noFill/>
              <a:ln w="63500">
                <a:solidFill>
                  <a:srgbClr val="FFFFFF"/>
                </a:solidFill>
                <a:round/>
                <a:headEnd/>
                <a:tailEnd type="triangle" w="med" len="med"/>
              </a:ln>
            </p:spPr>
          </p:cxnSp>
          <p:cxnSp>
            <p:nvCxnSpPr>
              <p:cNvPr id="16401" name="AutoShape 17"/>
              <p:cNvCxnSpPr>
                <a:cxnSpLocks noChangeShapeType="1"/>
              </p:cNvCxnSpPr>
              <p:nvPr/>
            </p:nvCxnSpPr>
            <p:spPr bwMode="auto">
              <a:xfrm>
                <a:off x="6930" y="6414"/>
                <a:ext cx="518" cy="230"/>
              </a:xfrm>
              <a:prstGeom prst="straightConnector1">
                <a:avLst/>
              </a:prstGeom>
              <a:noFill/>
              <a:ln w="38100">
                <a:solidFill>
                  <a:srgbClr val="FFFFFF"/>
                </a:solidFill>
                <a:round/>
                <a:headEnd/>
                <a:tailEnd type="triangle" w="med" len="med"/>
              </a:ln>
            </p:spPr>
          </p:cxnSp>
          <p:cxnSp>
            <p:nvCxnSpPr>
              <p:cNvPr id="16402" name="AutoShape 18"/>
              <p:cNvCxnSpPr>
                <a:cxnSpLocks noChangeShapeType="1"/>
              </p:cNvCxnSpPr>
              <p:nvPr/>
            </p:nvCxnSpPr>
            <p:spPr bwMode="auto">
              <a:xfrm>
                <a:off x="6968" y="6627"/>
                <a:ext cx="518" cy="315"/>
              </a:xfrm>
              <a:prstGeom prst="straightConnector1">
                <a:avLst/>
              </a:prstGeom>
              <a:noFill/>
              <a:ln w="38100">
                <a:solidFill>
                  <a:srgbClr val="FFFFFF"/>
                </a:solidFill>
                <a:round/>
                <a:headEnd/>
                <a:tailEnd type="triangle" w="med" len="med"/>
              </a:ln>
            </p:spPr>
          </p:cxnSp>
          <p:cxnSp>
            <p:nvCxnSpPr>
              <p:cNvPr id="16403" name="AutoShape 19"/>
              <p:cNvCxnSpPr>
                <a:cxnSpLocks noChangeShapeType="1"/>
              </p:cNvCxnSpPr>
              <p:nvPr/>
            </p:nvCxnSpPr>
            <p:spPr bwMode="auto">
              <a:xfrm>
                <a:off x="8820" y="7487"/>
                <a:ext cx="878" cy="591"/>
              </a:xfrm>
              <a:prstGeom prst="straightConnector1">
                <a:avLst/>
              </a:prstGeom>
              <a:noFill/>
              <a:ln w="63500">
                <a:solidFill>
                  <a:srgbClr val="FFFFFF"/>
                </a:solidFill>
                <a:round/>
                <a:headEnd/>
                <a:tailEnd type="triangle" w="med" len="med"/>
              </a:ln>
            </p:spPr>
          </p:cxnSp>
          <p:sp>
            <p:nvSpPr>
              <p:cNvPr id="16404" name="AutoShape 20"/>
              <p:cNvSpPr>
                <a:spLocks noChangeArrowheads="1"/>
              </p:cNvSpPr>
              <p:nvPr/>
            </p:nvSpPr>
            <p:spPr bwMode="auto">
              <a:xfrm rot="-230376">
                <a:off x="8528" y="6374"/>
                <a:ext cx="306" cy="297"/>
              </a:xfrm>
              <a:prstGeom prst="curvedRightArrow">
                <a:avLst>
                  <a:gd name="adj1" fmla="val 20000"/>
                  <a:gd name="adj2" fmla="val 40000"/>
                  <a:gd name="adj3" fmla="val 3434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05" name="AutoShape 21"/>
              <p:cNvSpPr>
                <a:spLocks noChangeArrowheads="1"/>
              </p:cNvSpPr>
              <p:nvPr/>
            </p:nvSpPr>
            <p:spPr bwMode="auto">
              <a:xfrm rot="10546666">
                <a:off x="8880" y="6344"/>
                <a:ext cx="283" cy="300"/>
              </a:xfrm>
              <a:prstGeom prst="curvedRightArrow">
                <a:avLst>
                  <a:gd name="adj1" fmla="val 21201"/>
                  <a:gd name="adj2" fmla="val 42403"/>
                  <a:gd name="adj3" fmla="val 3333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06" name="AutoShape 22"/>
              <p:cNvSpPr>
                <a:spLocks noChangeArrowheads="1"/>
              </p:cNvSpPr>
              <p:nvPr/>
            </p:nvSpPr>
            <p:spPr bwMode="auto">
              <a:xfrm>
                <a:off x="5799" y="4894"/>
                <a:ext cx="306" cy="297"/>
              </a:xfrm>
              <a:prstGeom prst="curvedRightArrow">
                <a:avLst>
                  <a:gd name="adj1" fmla="val 20000"/>
                  <a:gd name="adj2" fmla="val 40000"/>
                  <a:gd name="adj3" fmla="val 3434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07" name="AutoShape 23"/>
              <p:cNvSpPr>
                <a:spLocks noChangeArrowheads="1"/>
              </p:cNvSpPr>
              <p:nvPr/>
            </p:nvSpPr>
            <p:spPr bwMode="auto">
              <a:xfrm rot="10546666">
                <a:off x="6113" y="4849"/>
                <a:ext cx="283" cy="300"/>
              </a:xfrm>
              <a:prstGeom prst="curvedRightArrow">
                <a:avLst>
                  <a:gd name="adj1" fmla="val 21201"/>
                  <a:gd name="adj2" fmla="val 42403"/>
                  <a:gd name="adj3" fmla="val 33333"/>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408" name="Rectangle 24"/>
          <p:cNvSpPr>
            <a:spLocks noChangeArrowheads="1"/>
          </p:cNvSpPr>
          <p:nvPr/>
        </p:nvSpPr>
        <p:spPr bwMode="auto">
          <a:xfrm>
            <a:off x="6934200" y="3581400"/>
            <a:ext cx="1981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Montgomery Point Lock Existing Flow Condition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Excerpted from Technical Report M55, </a:t>
            </a:r>
            <a:r>
              <a:rPr kumimoji="0" lang="en-US" sz="1200"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USACE</a:t>
            </a: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pitchFamily="34" charset="0"/>
                <a:ea typeface="Calibri" pitchFamily="34" charset="0"/>
                <a:cs typeface="Arial" pitchFamily="34" charset="0"/>
              </a:rPr>
              <a:t>St. Louis</a:t>
            </a:r>
            <a:r>
              <a:rPr kumimoji="0" lang="en-US"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Action Button: Home 2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 Navigation Difficulties at High Flows</a:t>
            </a:r>
            <a:endParaRPr lang="en-US" sz="2400" b="1" dirty="0"/>
          </a:p>
        </p:txBody>
      </p:sp>
      <p:sp>
        <p:nvSpPr>
          <p:cNvPr id="28" name="Content Placeholder 2"/>
          <p:cNvSpPr>
            <a:spLocks noGrp="1"/>
          </p:cNvSpPr>
          <p:nvPr>
            <p:ph idx="1"/>
          </p:nvPr>
        </p:nvSpPr>
        <p:spPr>
          <a:xfrm>
            <a:off x="533400" y="1143000"/>
            <a:ext cx="8077200" cy="4343400"/>
          </a:xfrm>
        </p:spPr>
        <p:txBody>
          <a:bodyPr/>
          <a:lstStyle/>
          <a:p>
            <a:pPr>
              <a:buNone/>
            </a:pPr>
            <a:r>
              <a:rPr lang="en-US" sz="1800" b="1" dirty="0" smtClean="0"/>
              <a:t>Facts:</a:t>
            </a:r>
          </a:p>
          <a:p>
            <a:pPr>
              <a:buNone/>
            </a:pPr>
            <a:endParaRPr lang="en-US" sz="1800" dirty="0" smtClean="0"/>
          </a:p>
          <a:p>
            <a:pPr>
              <a:buNone/>
            </a:pPr>
            <a:r>
              <a:rPr lang="en-US" sz="1400" dirty="0" smtClean="0"/>
              <a:t>1.  At </a:t>
            </a:r>
            <a:r>
              <a:rPr lang="en-US" sz="1400" dirty="0" err="1" smtClean="0"/>
              <a:t>tailwater</a:t>
            </a:r>
            <a:r>
              <a:rPr lang="en-US" sz="1400" dirty="0" smtClean="0"/>
              <a:t> elevations of 115.0 or less, the crest gates are raised, and navigation traffic passes through the lock.  At </a:t>
            </a:r>
            <a:r>
              <a:rPr lang="en-US" sz="1400" dirty="0" err="1" smtClean="0"/>
              <a:t>tailwater</a:t>
            </a:r>
            <a:r>
              <a:rPr lang="en-US" sz="1400" dirty="0" smtClean="0"/>
              <a:t> elevations greater than 115.0, the crest gates are lowered and navigation traffic transits over them in the navigation pass.   Based on data between calendar years 2005 and 2013, the lock was used for an average of 2 distinct periods and 50 days per year (about 14% of the time).  That includes three years (2009-2011) in which no </a:t>
            </a:r>
            <a:r>
              <a:rPr lang="en-US" sz="1400" dirty="0" err="1" smtClean="0"/>
              <a:t>lockages</a:t>
            </a:r>
            <a:r>
              <a:rPr lang="en-US" sz="1400" dirty="0" smtClean="0"/>
              <a:t> occurred.</a:t>
            </a:r>
          </a:p>
          <a:p>
            <a:pPr>
              <a:buNone/>
            </a:pPr>
            <a:r>
              <a:rPr lang="en-US" sz="1400" dirty="0" smtClean="0"/>
              <a:t> </a:t>
            </a:r>
          </a:p>
          <a:p>
            <a:pPr>
              <a:buNone/>
            </a:pPr>
            <a:r>
              <a:rPr lang="en-US" sz="1400" dirty="0" smtClean="0"/>
              <a:t>2.  The White River Entrance Channel (</a:t>
            </a:r>
            <a:r>
              <a:rPr lang="en-US" sz="1400" dirty="0" err="1" smtClean="0"/>
              <a:t>WREC</a:t>
            </a:r>
            <a:r>
              <a:rPr lang="en-US" sz="1400" dirty="0" smtClean="0"/>
              <a:t>) of the </a:t>
            </a:r>
            <a:r>
              <a:rPr lang="en-US" sz="1400" dirty="0" err="1" smtClean="0"/>
              <a:t>MKARNS</a:t>
            </a:r>
            <a:r>
              <a:rPr lang="en-US" sz="1400" dirty="0" smtClean="0"/>
              <a:t> is considered to extend from the mouth of the White River (Navigation Mile 0.0) to downstream approach to </a:t>
            </a:r>
            <a:r>
              <a:rPr lang="en-US" sz="1400" dirty="0" err="1" smtClean="0"/>
              <a:t>Norrell</a:t>
            </a:r>
            <a:r>
              <a:rPr lang="en-US" sz="1400" dirty="0" smtClean="0"/>
              <a:t> Lock (NM 10.3).</a:t>
            </a:r>
          </a:p>
          <a:p>
            <a:pPr>
              <a:buNone/>
            </a:pPr>
            <a:r>
              <a:rPr lang="en-US" sz="1400" dirty="0" smtClean="0"/>
              <a:t> </a:t>
            </a:r>
          </a:p>
          <a:p>
            <a:pPr>
              <a:buNone/>
            </a:pPr>
            <a:r>
              <a:rPr lang="en-US" sz="1400" dirty="0" smtClean="0"/>
              <a:t>3.  Mariners experience difficulties in navigating the </a:t>
            </a:r>
            <a:r>
              <a:rPr lang="en-US" sz="1400" dirty="0" err="1" smtClean="0"/>
              <a:t>WREC</a:t>
            </a:r>
            <a:r>
              <a:rPr lang="en-US" sz="1400" dirty="0" smtClean="0"/>
              <a:t> when a high water surface differential (i.e. the difference in elevation between the </a:t>
            </a:r>
            <a:r>
              <a:rPr lang="en-US" sz="1400" dirty="0" err="1" smtClean="0"/>
              <a:t>tailwater</a:t>
            </a:r>
            <a:r>
              <a:rPr lang="en-US" sz="1400" dirty="0" smtClean="0"/>
              <a:t> at </a:t>
            </a:r>
            <a:r>
              <a:rPr lang="en-US" sz="1400" dirty="0" err="1" smtClean="0"/>
              <a:t>Norrell</a:t>
            </a:r>
            <a:r>
              <a:rPr lang="en-US" sz="1400" dirty="0" smtClean="0"/>
              <a:t> and the headwater at Montgomery Point) exists.   Generally, the concern is an </a:t>
            </a:r>
            <a:r>
              <a:rPr lang="en-US" sz="1400" dirty="0" err="1" smtClean="0"/>
              <a:t>outdraft</a:t>
            </a:r>
            <a:r>
              <a:rPr lang="en-US" sz="1400" dirty="0" smtClean="0"/>
              <a:t> condition for down bound vessels.  At higher differentials (e.g. &gt;5.0’) and with crest gates fully down, a hydraulic jump (i.e. a sudden vertical drop in the water surface) occurs over the crest gates that negatively affects up bound traffic.</a:t>
            </a:r>
          </a:p>
          <a:p>
            <a:pPr>
              <a:buNone/>
            </a:pPr>
            <a:r>
              <a:rPr lang="en-US" sz="1400" b="1" dirty="0" smtClean="0"/>
              <a:t> </a:t>
            </a:r>
          </a:p>
          <a:p>
            <a:pPr>
              <a:buNone/>
            </a:pPr>
            <a:endParaRPr lang="en-US" sz="1400" b="1" dirty="0" smtClean="0"/>
          </a:p>
          <a:p>
            <a:pPr>
              <a:buAutoNum type="arabicPeriod" startAt="4"/>
            </a:pPr>
            <a:endParaRPr lang="en-US" sz="1400" b="1" dirty="0" smtClean="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 Navigation Difficulties at High Flows</a:t>
            </a:r>
            <a:endParaRPr lang="en-US" sz="2400" b="1" dirty="0"/>
          </a:p>
        </p:txBody>
      </p:sp>
      <p:sp>
        <p:nvSpPr>
          <p:cNvPr id="28" name="Content Placeholder 2"/>
          <p:cNvSpPr>
            <a:spLocks noGrp="1"/>
          </p:cNvSpPr>
          <p:nvPr>
            <p:ph idx="1"/>
          </p:nvPr>
        </p:nvSpPr>
        <p:spPr>
          <a:xfrm>
            <a:off x="533400" y="1143000"/>
            <a:ext cx="8077200" cy="4343400"/>
          </a:xfrm>
        </p:spPr>
        <p:txBody>
          <a:bodyPr/>
          <a:lstStyle/>
          <a:p>
            <a:pPr>
              <a:buNone/>
            </a:pPr>
            <a:r>
              <a:rPr lang="en-US" sz="1800" b="1" dirty="0" smtClean="0"/>
              <a:t>Facts:</a:t>
            </a:r>
          </a:p>
          <a:p>
            <a:pPr>
              <a:buNone/>
            </a:pPr>
            <a:endParaRPr lang="en-US" sz="1800" dirty="0" smtClean="0"/>
          </a:p>
          <a:p>
            <a:pPr>
              <a:buNone/>
            </a:pPr>
            <a:r>
              <a:rPr lang="en-US" sz="1400" dirty="0" smtClean="0"/>
              <a:t>4.   At differentials greater than 3.0-feet and in conjunction with the Arkansas River Emergency Response Team (</a:t>
            </a:r>
            <a:r>
              <a:rPr lang="en-US" sz="1400" dirty="0" err="1" smtClean="0"/>
              <a:t>USACE</a:t>
            </a:r>
            <a:r>
              <a:rPr lang="en-US" sz="1400" dirty="0" smtClean="0"/>
              <a:t>, </a:t>
            </a:r>
            <a:r>
              <a:rPr lang="en-US" sz="1400" dirty="0" err="1" smtClean="0"/>
              <a:t>USCG</a:t>
            </a:r>
            <a:r>
              <a:rPr lang="en-US" sz="1400" dirty="0" smtClean="0"/>
              <a:t>, and Industry reps), a set of restrictions has been implemented:</a:t>
            </a:r>
          </a:p>
          <a:p>
            <a:pPr>
              <a:buNone/>
            </a:pPr>
            <a:r>
              <a:rPr lang="en-US" sz="1400" dirty="0" smtClean="0"/>
              <a:t> </a:t>
            </a:r>
          </a:p>
          <a:p>
            <a:pPr lvl="1">
              <a:buNone/>
            </a:pPr>
            <a:r>
              <a:rPr lang="en-US" sz="1400" dirty="0" smtClean="0"/>
              <a:t>3.0 – 4.5-feet:  12-barge limit on down bound tows</a:t>
            </a:r>
          </a:p>
          <a:p>
            <a:pPr lvl="1">
              <a:buNone/>
            </a:pPr>
            <a:r>
              <a:rPr lang="en-US" sz="1400" dirty="0" smtClean="0"/>
              <a:t>4.5 – 5.0-feet:  9 barge limit on down bound tows</a:t>
            </a:r>
          </a:p>
          <a:p>
            <a:pPr lvl="1">
              <a:buNone/>
            </a:pPr>
            <a:r>
              <a:rPr lang="en-US" sz="1400" dirty="0" smtClean="0"/>
              <a:t>5.0 – 5.9-feet:  4 barge daylight limit and 2 barge night time limit on down bound tows</a:t>
            </a:r>
          </a:p>
          <a:p>
            <a:pPr lvl="1">
              <a:buNone/>
            </a:pPr>
            <a:r>
              <a:rPr lang="en-US" sz="1400" dirty="0" smtClean="0"/>
              <a:t>6.0-feet or greater:  </a:t>
            </a:r>
            <a:r>
              <a:rPr lang="en-US" sz="1400" dirty="0" err="1" smtClean="0"/>
              <a:t>ARERT</a:t>
            </a:r>
            <a:r>
              <a:rPr lang="en-US" sz="1400" dirty="0" smtClean="0"/>
              <a:t> will meet and develop restrictions on a case-by-case basis</a:t>
            </a:r>
          </a:p>
          <a:p>
            <a:pPr>
              <a:buNone/>
            </a:pPr>
            <a:r>
              <a:rPr lang="en-US" sz="1400" dirty="0" smtClean="0"/>
              <a:t> </a:t>
            </a:r>
          </a:p>
          <a:p>
            <a:pPr>
              <a:buNone/>
            </a:pPr>
            <a:r>
              <a:rPr lang="en-US" sz="1400" dirty="0" smtClean="0"/>
              <a:t>5.  Based on data between calendar years 2005 and 2013, the differential is greater than 3’ about 22% of the time; 4.5’ about 14% of the time; 5’ About 11% of the time, and 6’ about 8% of the time.  During that period, the highest differential was about 10.7’ (Sep 2012). To ensure continued safety of vessels transiting the area, a long-term solution to the </a:t>
            </a:r>
            <a:r>
              <a:rPr lang="en-US" sz="1400" dirty="0" err="1" smtClean="0"/>
              <a:t>outdraft</a:t>
            </a:r>
            <a:r>
              <a:rPr lang="en-US" sz="1400" dirty="0" smtClean="0"/>
              <a:t> issue at Montgomery Point Lock and Dam needs to be implemented.</a:t>
            </a:r>
            <a:r>
              <a:rPr lang="en-US" sz="1400" b="1" dirty="0" smtClean="0"/>
              <a:t> </a:t>
            </a:r>
          </a:p>
          <a:p>
            <a:pPr>
              <a:buNone/>
            </a:pPr>
            <a:endParaRPr lang="en-US" sz="1400" b="1" dirty="0" smtClean="0"/>
          </a:p>
          <a:p>
            <a:pPr>
              <a:buAutoNum type="arabicPeriod" startAt="4"/>
            </a:pPr>
            <a:endParaRPr lang="en-US" sz="1400" b="1" dirty="0" smtClean="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400" b="1" dirty="0" smtClean="0"/>
              <a:t>Dam Safety Production Center (DSPC)</a:t>
            </a:r>
            <a:br>
              <a:rPr lang="en-US" sz="2400" b="1" dirty="0" smtClean="0"/>
            </a:br>
            <a:r>
              <a:rPr lang="en-US" sz="1800" b="1" dirty="0" smtClean="0"/>
              <a:t>Southwestern Division, USACE</a:t>
            </a:r>
            <a:endParaRPr lang="en-US" sz="2400" b="1" dirty="0"/>
          </a:p>
        </p:txBody>
      </p:sp>
      <p:sp>
        <p:nvSpPr>
          <p:cNvPr id="3" name="Content Placeholder 2"/>
          <p:cNvSpPr>
            <a:spLocks noGrp="1"/>
          </p:cNvSpPr>
          <p:nvPr>
            <p:ph idx="1"/>
          </p:nvPr>
        </p:nvSpPr>
        <p:spPr>
          <a:xfrm>
            <a:off x="304800" y="1295400"/>
            <a:ext cx="5105400" cy="4343400"/>
          </a:xfrm>
        </p:spPr>
        <p:txBody>
          <a:bodyPr/>
          <a:lstStyle/>
          <a:p>
            <a:pPr lvl="0">
              <a:buNone/>
            </a:pPr>
            <a:r>
              <a:rPr lang="en-US" sz="1800" b="1" dirty="0" smtClean="0">
                <a:latin typeface="Arial" pitchFamily="34" charset="0"/>
                <a:cs typeface="Arial" pitchFamily="34" charset="0"/>
              </a:rPr>
              <a:t>What is it?  </a:t>
            </a:r>
            <a:r>
              <a:rPr lang="en-US" sz="1800" dirty="0" smtClean="0">
                <a:latin typeface="Arial" pitchFamily="34" charset="0"/>
                <a:cs typeface="Arial" pitchFamily="34" charset="0"/>
              </a:rPr>
              <a:t>A means to deliver enduring and essential dam safety solutions to high priority projects. </a:t>
            </a:r>
          </a:p>
          <a:p>
            <a:pPr lvl="0">
              <a:buNone/>
            </a:pPr>
            <a:endParaRPr lang="en-US" sz="1800" b="1" dirty="0" smtClean="0">
              <a:latin typeface="Arial" pitchFamily="34" charset="0"/>
              <a:cs typeface="Arial" pitchFamily="34" charset="0"/>
            </a:endParaRPr>
          </a:p>
          <a:p>
            <a:pPr lvl="0">
              <a:buNone/>
            </a:pPr>
            <a:r>
              <a:rPr lang="en-US" sz="1800" b="1" dirty="0" smtClean="0">
                <a:latin typeface="Arial" pitchFamily="34" charset="0"/>
                <a:cs typeface="Arial" pitchFamily="34" charset="0"/>
              </a:rPr>
              <a:t>Context:  </a:t>
            </a:r>
            <a:r>
              <a:rPr lang="en-US" sz="1800" dirty="0" smtClean="0">
                <a:latin typeface="Arial" pitchFamily="34" charset="0"/>
                <a:cs typeface="Arial" pitchFamily="34" charset="0"/>
              </a:rPr>
              <a:t>91 dams (Southwestern Division) of which 39 are “actionable”, 40% of the entire risk in USACE. </a:t>
            </a:r>
          </a:p>
          <a:p>
            <a:pPr lvl="0">
              <a:buNone/>
            </a:pPr>
            <a:endParaRPr lang="en-US" sz="1800" b="1" dirty="0" smtClean="0">
              <a:latin typeface="Arial" pitchFamily="34" charset="0"/>
              <a:cs typeface="Arial" pitchFamily="34" charset="0"/>
            </a:endParaRPr>
          </a:p>
        </p:txBody>
      </p:sp>
      <p:pic>
        <p:nvPicPr>
          <p:cNvPr id="8" name="Picture 7" descr="AA_Clearwater_CUTOFFWALLCONSTRUCTION6.jpg"/>
          <p:cNvPicPr>
            <a:picLocks noChangeAspect="1"/>
          </p:cNvPicPr>
          <p:nvPr/>
        </p:nvPicPr>
        <p:blipFill>
          <a:blip r:embed="rId3" cstate="print"/>
          <a:stretch>
            <a:fillRect/>
          </a:stretch>
        </p:blipFill>
        <p:spPr>
          <a:xfrm>
            <a:off x="5486400" y="1186190"/>
            <a:ext cx="3464188" cy="2273813"/>
          </a:xfrm>
          <a:prstGeom prst="rect">
            <a:avLst/>
          </a:prstGeom>
        </p:spPr>
      </p:pic>
      <p:sp>
        <p:nvSpPr>
          <p:cNvPr id="10" name="Content Placeholder 2"/>
          <p:cNvSpPr txBox="1">
            <a:spLocks/>
          </p:cNvSpPr>
          <p:nvPr/>
        </p:nvSpPr>
        <p:spPr bwMode="auto">
          <a:xfrm>
            <a:off x="304800" y="3817620"/>
            <a:ext cx="84582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Focus:  </a:t>
            </a:r>
            <a:r>
              <a:rPr kumimoji="0" lang="en-US" sz="1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Centralized source of Civil, Geotechnical, Structural, Geological, Hydraulics</a:t>
            </a:r>
            <a:r>
              <a:rPr kumimoji="0" lang="en-US" sz="18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a:t>
            </a:r>
            <a:r>
              <a:rPr lang="en-US" kern="0" dirty="0" smtClean="0">
                <a:latin typeface="Arial" pitchFamily="34" charset="0"/>
                <a:cs typeface="Arial" pitchFamily="34" charset="0"/>
              </a:rPr>
              <a:t>&amp;</a:t>
            </a:r>
            <a:r>
              <a:rPr kumimoji="0" lang="en-US" sz="18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Hydrology</a:t>
            </a:r>
            <a:r>
              <a:rPr kumimoji="0" lang="en-US" sz="1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expertise:</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Leads the engineering aspects of the region’s Dam Safety Modification mission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Supports a Risk Cadre dedicated to the Risk Management Center priorities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Supports other dam and levee safety program missions as requested</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TextBox 10"/>
          <p:cNvSpPr txBox="1"/>
          <p:nvPr/>
        </p:nvSpPr>
        <p:spPr>
          <a:xfrm>
            <a:off x="6096000" y="3472190"/>
            <a:ext cx="2819400" cy="261610"/>
          </a:xfrm>
          <a:prstGeom prst="rect">
            <a:avLst/>
          </a:prstGeom>
          <a:noFill/>
        </p:spPr>
        <p:txBody>
          <a:bodyPr wrap="square" rtlCol="0">
            <a:spAutoFit/>
          </a:bodyPr>
          <a:lstStyle/>
          <a:p>
            <a:pPr algn="r"/>
            <a:r>
              <a:rPr lang="en-US" sz="1100" dirty="0" smtClean="0"/>
              <a:t>Clearwater Dam Cutoff wall</a:t>
            </a:r>
            <a:endParaRPr lang="en-US" sz="1100" dirty="0"/>
          </a:p>
        </p:txBody>
      </p:sp>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b="1" dirty="0" smtClean="0"/>
              <a:t>Montgomery Point Lock &amp; Dam </a:t>
            </a:r>
            <a:br>
              <a:rPr lang="en-US" sz="2400" b="1" dirty="0" smtClean="0"/>
            </a:br>
            <a:r>
              <a:rPr lang="en-US" sz="2400" b="1" dirty="0" smtClean="0"/>
              <a:t> Navigation Difficulties at High Flows</a:t>
            </a:r>
            <a:endParaRPr lang="en-US" sz="2400" b="1" dirty="0"/>
          </a:p>
        </p:txBody>
      </p:sp>
      <p:sp>
        <p:nvSpPr>
          <p:cNvPr id="28" name="Content Placeholder 2"/>
          <p:cNvSpPr>
            <a:spLocks noGrp="1"/>
          </p:cNvSpPr>
          <p:nvPr>
            <p:ph idx="1"/>
          </p:nvPr>
        </p:nvSpPr>
        <p:spPr>
          <a:xfrm>
            <a:off x="533400" y="1143000"/>
            <a:ext cx="8077200" cy="4343400"/>
          </a:xfrm>
        </p:spPr>
        <p:txBody>
          <a:bodyPr/>
          <a:lstStyle/>
          <a:p>
            <a:pPr>
              <a:buNone/>
            </a:pPr>
            <a:r>
              <a:rPr lang="en-US" sz="1800" b="1" dirty="0" smtClean="0"/>
              <a:t>Facts:</a:t>
            </a:r>
          </a:p>
          <a:p>
            <a:pPr>
              <a:buNone/>
            </a:pPr>
            <a:endParaRPr lang="en-US" sz="1800" dirty="0" smtClean="0"/>
          </a:p>
          <a:p>
            <a:pPr>
              <a:buNone/>
            </a:pPr>
            <a:r>
              <a:rPr lang="en-US" sz="1400" dirty="0" smtClean="0"/>
              <a:t>6.  In 2011 and in conjunction with the Corps’ St. Louis District, modeling was conducted on multiple alternatives to address the </a:t>
            </a:r>
            <a:r>
              <a:rPr lang="en-US" sz="1400" dirty="0" err="1" smtClean="0"/>
              <a:t>outdraft</a:t>
            </a:r>
            <a:r>
              <a:rPr lang="en-US" sz="1400" dirty="0" smtClean="0"/>
              <a:t> condition.  </a:t>
            </a:r>
            <a:r>
              <a:rPr lang="en-US" sz="1400" i="1" dirty="0" smtClean="0"/>
              <a:t>(See </a:t>
            </a:r>
            <a:r>
              <a:rPr lang="en-US" sz="1400" i="1" dirty="0" err="1" smtClean="0"/>
              <a:t>CEMVS</a:t>
            </a:r>
            <a:r>
              <a:rPr lang="en-US" sz="1400" i="1" dirty="0" smtClean="0"/>
              <a:t> Technical Report M55, Montgomery Point Lock and Dam </a:t>
            </a:r>
            <a:r>
              <a:rPr lang="en-US" sz="1400" i="1" dirty="0" err="1" smtClean="0"/>
              <a:t>HSR</a:t>
            </a:r>
            <a:r>
              <a:rPr lang="en-US" sz="1400" i="1" dirty="0" smtClean="0"/>
              <a:t> Model, White river Miles 4.0 – 0.0, Hydraulic Sediment Response Model Investigation.)</a:t>
            </a:r>
            <a:r>
              <a:rPr lang="en-US" sz="1400" dirty="0" smtClean="0"/>
              <a:t>  The recommended alternative (#27) requires removal of four existing weirs and approximately 2019-feet of dike and revetment and construction of 10 </a:t>
            </a:r>
            <a:r>
              <a:rPr lang="en-US" sz="1400" dirty="0" err="1" smtClean="0"/>
              <a:t>bendway</a:t>
            </a:r>
            <a:r>
              <a:rPr lang="en-US" sz="1400" dirty="0" smtClean="0"/>
              <a:t> weirs at elevation 102.0.  Total cost of the project is estimated at approximately $4M.  Subject to availability of funding, the project to make these changes will proceed.</a:t>
            </a:r>
          </a:p>
          <a:p>
            <a:pPr>
              <a:buNone/>
            </a:pPr>
            <a:r>
              <a:rPr lang="en-US" sz="1400" dirty="0" smtClean="0"/>
              <a:t> </a:t>
            </a:r>
          </a:p>
          <a:p>
            <a:pPr>
              <a:buNone/>
            </a:pPr>
            <a:r>
              <a:rPr lang="en-US" sz="1400" dirty="0" smtClean="0"/>
              <a:t>Prepared by:  John Balgavy, </a:t>
            </a:r>
            <a:r>
              <a:rPr lang="en-US" sz="1400" dirty="0" err="1" smtClean="0"/>
              <a:t>CESWL</a:t>
            </a:r>
            <a:r>
              <a:rPr lang="en-US" sz="1400" dirty="0" smtClean="0"/>
              <a:t>-OP, 25 July 2014</a:t>
            </a:r>
          </a:p>
          <a:p>
            <a:pPr>
              <a:buNone/>
            </a:pPr>
            <a:endParaRPr lang="en-US" sz="1400" b="1" dirty="0" smtClean="0"/>
          </a:p>
          <a:p>
            <a:pPr>
              <a:buAutoNum type="arabicPeriod" startAt="4"/>
            </a:pPr>
            <a:endParaRPr lang="en-US" sz="1400" b="1" dirty="0" smtClean="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sp>
        <p:nvSpPr>
          <p:cNvPr id="4099"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 Interstate 30 Bridge </a:t>
            </a:r>
            <a:br>
              <a:rPr lang="en-US" sz="3200" b="1" smtClean="0">
                <a:cs typeface="Arial" charset="0"/>
              </a:rPr>
            </a:br>
            <a:r>
              <a:rPr lang="en-US" sz="3200" b="1" smtClean="0">
                <a:cs typeface="Arial" charset="0"/>
              </a:rPr>
              <a:t>Rehabilitation or Replacement</a:t>
            </a:r>
            <a:endParaRPr lang="en-US" sz="3000" smtClean="0"/>
          </a:p>
        </p:txBody>
      </p:sp>
      <p:sp>
        <p:nvSpPr>
          <p:cNvPr id="4100" name="Content Placeholder 4"/>
          <p:cNvSpPr>
            <a:spLocks noGrp="1"/>
          </p:cNvSpPr>
          <p:nvPr>
            <p:ph idx="1"/>
          </p:nvPr>
        </p:nvSpPr>
        <p:spPr bwMode="auto">
          <a:xfrm>
            <a:off x="457200" y="1219200"/>
            <a:ext cx="8229600" cy="3886200"/>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lang="en-US" sz="1400" b="1" smtClean="0">
                <a:cs typeface="Arial" charset="0"/>
              </a:rPr>
              <a:t>BACKGROUND:  </a:t>
            </a:r>
            <a:r>
              <a:rPr lang="en-US" sz="1400" smtClean="0">
                <a:cs typeface="Arial" charset="0"/>
              </a:rPr>
              <a:t>The Arkansas Highway and Transportation Department (AHTD) recently initiated the Interstate 30 (I-30) Planning and Environmental Linkages  (PEL) Study which will evaluate potential transportation improvements along  I-30 in central Arkansas.  As part of this study, the I-30 bridge will be evaluated for rehabilitation or replacement.  In 2003, Metroplan identified the need for transportation improvements for crossings of the Arkansas River.  Some of the challenges identified include increasing traffic congestion and travel times, inadequate roadway capacity, roadway safety, and structural and functional deficiencies.  The PEL will identify constraints such as impacts to the natural environment, impacts to adjacent neighborhoods and businesses, pier placement in the navigation channel, etc.  </a:t>
            </a:r>
          </a:p>
          <a:p>
            <a:pPr>
              <a:buFont typeface="Wingdings" pitchFamily="2" charset="2"/>
              <a:buNone/>
            </a:pPr>
            <a:endParaRPr lang="en-US" sz="1400" smtClean="0">
              <a:cs typeface="Times New Roman" pitchFamily="18" charset="0"/>
            </a:endParaRPr>
          </a:p>
          <a:p>
            <a:pPr>
              <a:buFont typeface="Wingdings" pitchFamily="2" charset="2"/>
              <a:buNone/>
            </a:pPr>
            <a:r>
              <a:rPr lang="en-US" sz="1400" b="1" smtClean="0">
                <a:cs typeface="Arial" charset="0"/>
              </a:rPr>
              <a:t> PROJECT LOCATION:  </a:t>
            </a:r>
            <a:r>
              <a:rPr lang="en-US" sz="1400" smtClean="0">
                <a:cs typeface="Arial" charset="0"/>
              </a:rPr>
              <a:t>The  I-30 Bridge crosses the Arkansas River at Navigation Mile 118.5.  The study area for the PEL includes I-30 from I-40 in North Little Rock to I-530 in Little Rock, including the Arkansas River Bridge.  </a:t>
            </a:r>
          </a:p>
          <a:p>
            <a:pPr>
              <a:buFont typeface="Wingdings" pitchFamily="2" charset="2"/>
              <a:buNone/>
            </a:pPr>
            <a:endParaRPr lang="en-US" sz="1400" smtClean="0">
              <a:cs typeface="Times New Roman" pitchFamily="18" charset="0"/>
            </a:endParaRPr>
          </a:p>
          <a:p>
            <a:pPr>
              <a:buFont typeface="Wingdings" pitchFamily="2" charset="2"/>
              <a:buNone/>
            </a:pPr>
            <a:r>
              <a:rPr lang="en-US" sz="1400" b="1" smtClean="0">
                <a:cs typeface="Arial" charset="0"/>
              </a:rPr>
              <a:t>PROJECT PURPOSE: </a:t>
            </a:r>
            <a:r>
              <a:rPr lang="en-US" sz="1400" smtClean="0">
                <a:cs typeface="Arial" charset="0"/>
              </a:rPr>
              <a:t>The PEL process was established by the Federal Highway Administration to provide a more efficient process of identifying, evaluating and selecting preferred transportation improvements.  The process allows early, planning-level decisions to be carried forward to accelerate future National Environmental Policy Act (NEPA) activities.</a:t>
            </a:r>
            <a:r>
              <a:rPr lang="en-US" sz="1400" smtClean="0"/>
              <a:t>  The study will conclude in the summer of 2015 with recommended alternatives.  </a:t>
            </a:r>
          </a:p>
          <a:p>
            <a:pPr>
              <a:buFont typeface="Wingdings" pitchFamily="2" charset="2"/>
              <a:buNone/>
            </a:pPr>
            <a:endParaRPr lang="en-US" sz="1400" smtClean="0">
              <a:cs typeface="Times New Roman" pitchFamily="18" charset="0"/>
            </a:endParaRPr>
          </a:p>
          <a:p>
            <a:pPr>
              <a:buFont typeface="Wingdings" pitchFamily="2" charset="2"/>
              <a:buNone/>
            </a:pPr>
            <a:r>
              <a:rPr lang="en-US" sz="1400" b="1" smtClean="0">
                <a:cs typeface="Arial" charset="0"/>
              </a:rPr>
              <a:t>AUTHORIZATIONS: </a:t>
            </a:r>
            <a:r>
              <a:rPr lang="en-US" sz="1400" smtClean="0">
                <a:cs typeface="Arial" charset="0"/>
              </a:rPr>
              <a:t>The PEL is funded by the AHTD’s Connecting Arkansas Program (CAP).  </a:t>
            </a:r>
          </a:p>
          <a:p>
            <a:pPr>
              <a:buFont typeface="Wingdings" pitchFamily="2" charset="2"/>
              <a:buNone/>
            </a:pPr>
            <a:r>
              <a:rPr lang="en-US" sz="1400" smtClean="0">
                <a:cs typeface="Arial" charset="0"/>
              </a:rPr>
              <a:t>There are currently no other authorizations since the study was only recently initiated. </a:t>
            </a:r>
          </a:p>
          <a:p>
            <a:pPr>
              <a:buFont typeface="Wingdings" pitchFamily="2" charset="2"/>
              <a:buNone/>
            </a:pPr>
            <a:endParaRPr lang="en-US" sz="1400" smtClean="0">
              <a:cs typeface="Arial" charset="0"/>
            </a:endParaRPr>
          </a:p>
          <a:p>
            <a:endParaRPr lang="en-US" sz="1400" smtClean="0"/>
          </a:p>
        </p:txBody>
      </p:sp>
      <p:sp>
        <p:nvSpPr>
          <p:cNvPr id="5" name="Action Button: Home 4">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pic>
        <p:nvPicPr>
          <p:cNvPr id="5123" name="Picture 2" descr="CA0602_2014 07 17_SS_I-30Bridge.jpg"/>
          <p:cNvPicPr>
            <a:picLocks noChangeAspect="1"/>
          </p:cNvPicPr>
          <p:nvPr/>
        </p:nvPicPr>
        <p:blipFill>
          <a:blip r:embed="rId2" cstate="print"/>
          <a:srcRect/>
          <a:stretch>
            <a:fillRect/>
          </a:stretch>
        </p:blipFill>
        <p:spPr bwMode="auto">
          <a:xfrm>
            <a:off x="2438400" y="0"/>
            <a:ext cx="4419600" cy="6829425"/>
          </a:xfrm>
          <a:prstGeom prst="rect">
            <a:avLst/>
          </a:prstGeom>
          <a:noFill/>
          <a:ln w="9525">
            <a:noFill/>
            <a:miter lim="800000"/>
            <a:headEnd/>
            <a:tailEnd/>
          </a:ln>
        </p:spPr>
      </p:pic>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pic>
        <p:nvPicPr>
          <p:cNvPr id="6147" name="Picture 4" descr="Print_ Printing.jpg"/>
          <p:cNvPicPr>
            <a:picLocks noChangeAspect="1"/>
          </p:cNvPicPr>
          <p:nvPr/>
        </p:nvPicPr>
        <p:blipFill>
          <a:blip r:embed="rId2" cstate="print"/>
          <a:srcRect l="1102" t="5084" r="3745" b="51743"/>
          <a:stretch>
            <a:fillRect/>
          </a:stretch>
        </p:blipFill>
        <p:spPr bwMode="auto">
          <a:xfrm>
            <a:off x="609600" y="762000"/>
            <a:ext cx="7924800" cy="4651375"/>
          </a:xfrm>
          <a:prstGeom prst="rect">
            <a:avLst/>
          </a:prstGeom>
          <a:noFill/>
          <a:ln w="9525">
            <a:noFill/>
            <a:miter lim="800000"/>
            <a:headEnd/>
            <a:tailEnd/>
          </a:ln>
        </p:spPr>
      </p:pic>
      <p:sp>
        <p:nvSpPr>
          <p:cNvPr id="6148" name="TextBox 6"/>
          <p:cNvSpPr txBox="1">
            <a:spLocks noChangeArrowheads="1"/>
          </p:cNvSpPr>
          <p:nvPr/>
        </p:nvSpPr>
        <p:spPr bwMode="auto">
          <a:xfrm>
            <a:off x="0" y="5410200"/>
            <a:ext cx="9144000" cy="369888"/>
          </a:xfrm>
          <a:prstGeom prst="rect">
            <a:avLst/>
          </a:prstGeom>
          <a:noFill/>
          <a:ln w="9525">
            <a:noFill/>
            <a:miter lim="800000"/>
            <a:headEnd/>
            <a:tailEnd/>
          </a:ln>
        </p:spPr>
        <p:txBody>
          <a:bodyPr>
            <a:spAutoFit/>
          </a:bodyPr>
          <a:lstStyle/>
          <a:p>
            <a:pPr algn="ctr"/>
            <a:r>
              <a:rPr lang="en-US"/>
              <a:t>West elevation view</a:t>
            </a:r>
          </a:p>
        </p:txBody>
      </p:sp>
      <p:sp>
        <p:nvSpPr>
          <p:cNvPr id="6149"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 Interstate 30 Bridge</a:t>
            </a:r>
            <a:endParaRPr lang="en-US" sz="3000" smtClean="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pic>
        <p:nvPicPr>
          <p:cNvPr id="7171" name="Picture 4" descr="Print_ Printing1.jpg"/>
          <p:cNvPicPr>
            <a:picLocks noChangeAspect="1"/>
          </p:cNvPicPr>
          <p:nvPr/>
        </p:nvPicPr>
        <p:blipFill>
          <a:blip r:embed="rId2" cstate="print"/>
          <a:srcRect l="6323" t="11247" r="24718" b="57603"/>
          <a:stretch>
            <a:fillRect/>
          </a:stretch>
        </p:blipFill>
        <p:spPr bwMode="auto">
          <a:xfrm>
            <a:off x="533400" y="685800"/>
            <a:ext cx="8083550" cy="4724400"/>
          </a:xfrm>
          <a:prstGeom prst="rect">
            <a:avLst/>
          </a:prstGeom>
          <a:noFill/>
          <a:ln w="9525">
            <a:noFill/>
            <a:miter lim="800000"/>
            <a:headEnd/>
            <a:tailEnd/>
          </a:ln>
        </p:spPr>
      </p:pic>
      <p:sp>
        <p:nvSpPr>
          <p:cNvPr id="7172" name="TextBox 5"/>
          <p:cNvSpPr txBox="1">
            <a:spLocks noChangeArrowheads="1"/>
          </p:cNvSpPr>
          <p:nvPr/>
        </p:nvSpPr>
        <p:spPr bwMode="auto">
          <a:xfrm>
            <a:off x="0" y="5486400"/>
            <a:ext cx="9144000" cy="369888"/>
          </a:xfrm>
          <a:prstGeom prst="rect">
            <a:avLst/>
          </a:prstGeom>
          <a:noFill/>
          <a:ln w="9525">
            <a:noFill/>
            <a:miter lim="800000"/>
            <a:headEnd/>
            <a:tailEnd/>
          </a:ln>
        </p:spPr>
        <p:txBody>
          <a:bodyPr>
            <a:spAutoFit/>
          </a:bodyPr>
          <a:lstStyle/>
          <a:p>
            <a:pPr algn="ctr"/>
            <a:r>
              <a:rPr lang="en-US"/>
              <a:t>South elevation view</a:t>
            </a:r>
          </a:p>
        </p:txBody>
      </p:sp>
      <p:sp>
        <p:nvSpPr>
          <p:cNvPr id="7173"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 Interstate 30 Bridge</a:t>
            </a:r>
            <a:endParaRPr lang="en-US" sz="3000" smtClean="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pic>
        <p:nvPicPr>
          <p:cNvPr id="8195" name="Picture 4" descr="Print_ Printing1.jpg"/>
          <p:cNvPicPr>
            <a:picLocks noChangeAspect="1"/>
          </p:cNvPicPr>
          <p:nvPr/>
        </p:nvPicPr>
        <p:blipFill>
          <a:blip r:embed="rId2" cstate="print"/>
          <a:srcRect l="5730" t="53758" r="25111" b="15341"/>
          <a:stretch>
            <a:fillRect/>
          </a:stretch>
        </p:blipFill>
        <p:spPr bwMode="auto">
          <a:xfrm>
            <a:off x="271463" y="685800"/>
            <a:ext cx="8567737" cy="4953000"/>
          </a:xfrm>
          <a:prstGeom prst="rect">
            <a:avLst/>
          </a:prstGeom>
          <a:noFill/>
          <a:ln w="9525">
            <a:noFill/>
            <a:miter lim="800000"/>
            <a:headEnd/>
            <a:tailEnd/>
          </a:ln>
        </p:spPr>
      </p:pic>
      <p:sp>
        <p:nvSpPr>
          <p:cNvPr id="8196" name="TextBox 5"/>
          <p:cNvSpPr txBox="1">
            <a:spLocks noChangeArrowheads="1"/>
          </p:cNvSpPr>
          <p:nvPr/>
        </p:nvSpPr>
        <p:spPr bwMode="auto">
          <a:xfrm>
            <a:off x="0" y="5649913"/>
            <a:ext cx="9144000" cy="369887"/>
          </a:xfrm>
          <a:prstGeom prst="rect">
            <a:avLst/>
          </a:prstGeom>
          <a:noFill/>
          <a:ln w="9525">
            <a:noFill/>
            <a:miter lim="800000"/>
            <a:headEnd/>
            <a:tailEnd/>
          </a:ln>
        </p:spPr>
        <p:txBody>
          <a:bodyPr>
            <a:spAutoFit/>
          </a:bodyPr>
          <a:lstStyle/>
          <a:p>
            <a:pPr algn="ctr"/>
            <a:r>
              <a:rPr lang="en-US"/>
              <a:t>South elevation view</a:t>
            </a:r>
          </a:p>
        </p:txBody>
      </p:sp>
      <p:sp>
        <p:nvSpPr>
          <p:cNvPr id="8197"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 Interstate 30 Bridge</a:t>
            </a:r>
            <a:endParaRPr lang="en-US" sz="3000" smtClean="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sp>
        <p:nvSpPr>
          <p:cNvPr id="9219"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Broadway Bridge Replacement </a:t>
            </a:r>
            <a:br>
              <a:rPr lang="en-US" sz="3200" b="1" smtClean="0">
                <a:cs typeface="Arial" charset="0"/>
              </a:rPr>
            </a:br>
            <a:r>
              <a:rPr lang="en-US" sz="3200" b="1" smtClean="0">
                <a:cs typeface="Arial" charset="0"/>
              </a:rPr>
              <a:t>between Little Rock and North Little Rock</a:t>
            </a:r>
            <a:endParaRPr lang="en-US" sz="3000" smtClean="0"/>
          </a:p>
        </p:txBody>
      </p:sp>
      <p:sp>
        <p:nvSpPr>
          <p:cNvPr id="9220" name="Content Placeholder 4"/>
          <p:cNvSpPr>
            <a:spLocks noGrp="1"/>
          </p:cNvSpPr>
          <p:nvPr>
            <p:ph idx="1"/>
          </p:nvPr>
        </p:nvSpPr>
        <p:spPr bwMode="auto">
          <a:xfrm>
            <a:off x="228600" y="1143000"/>
            <a:ext cx="8686800" cy="3886200"/>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lang="en-US" sz="1400" b="1" smtClean="0">
                <a:cs typeface="Arial" charset="0"/>
              </a:rPr>
              <a:t>BACKGROUND:  </a:t>
            </a:r>
            <a:r>
              <a:rPr lang="en-US" sz="1400" smtClean="0">
                <a:cs typeface="Arial" charset="0"/>
              </a:rPr>
              <a:t>The Arkansas Highway and Transportation Department (AHTD) plans to replace the Broadway Bridge with construction to begin in late 2014.  Construction will require 18-24 months. The existing bridge was opened in 1923 and was modified to accommodate the MKARNS in 1974.   The vertical clearance for the new  bridge will be the same (62.4 ft) as the existing bridge.  The horizontal clearance will be 396 ft; existing horizontal clearance is 332.2 ft.   The new bridge will be demolished with explosives, dropped into the Arkansas River, and then recovered.  Only minor interruptions to commercial navigation are anticipated.  The new bridge will be a plate girder design consisting of two 448-foot basket-handle, network, tied arches that span the Arkansas River.</a:t>
            </a:r>
          </a:p>
          <a:p>
            <a:pPr>
              <a:buFont typeface="Wingdings" pitchFamily="2" charset="2"/>
              <a:buNone/>
            </a:pPr>
            <a:endParaRPr lang="en-US" sz="1400" smtClean="0">
              <a:cs typeface="Arial" charset="0"/>
            </a:endParaRPr>
          </a:p>
          <a:p>
            <a:pPr>
              <a:buFont typeface="Wingdings" pitchFamily="2" charset="2"/>
              <a:buNone/>
            </a:pPr>
            <a:r>
              <a:rPr lang="en-US" sz="1400" b="1" smtClean="0">
                <a:cs typeface="Arial" charset="0"/>
              </a:rPr>
              <a:t>PROJECT LOCATION:  </a:t>
            </a:r>
            <a:r>
              <a:rPr lang="en-US" sz="1400" smtClean="0">
                <a:cs typeface="Arial" charset="0"/>
              </a:rPr>
              <a:t>The Broadway Bridge is part of U.S. Highway 70.  It extends over the Arkansas River at Navigation Mile 119.1 and connects the downtown areas of Little Rock and North Little Rock.  </a:t>
            </a:r>
          </a:p>
          <a:p>
            <a:pPr>
              <a:buFont typeface="Wingdings" pitchFamily="2" charset="2"/>
              <a:buNone/>
            </a:pPr>
            <a:endParaRPr lang="en-US" sz="1400" smtClean="0">
              <a:cs typeface="Arial" charset="0"/>
            </a:endParaRPr>
          </a:p>
          <a:p>
            <a:pPr>
              <a:buFont typeface="Wingdings" pitchFamily="2" charset="2"/>
              <a:buNone/>
            </a:pPr>
            <a:r>
              <a:rPr lang="en-US" sz="1400" b="1" smtClean="0">
                <a:cs typeface="Arial" charset="0"/>
              </a:rPr>
              <a:t>PROJECT PURPOSE:  </a:t>
            </a:r>
            <a:r>
              <a:rPr lang="en-US" sz="1400" smtClean="0">
                <a:cs typeface="Arial" charset="0"/>
              </a:rPr>
              <a:t>The overall purpose is to replace a bridge that is structurally deficient due to the condition of the deck, superstructure and substructure, and is considered functionally obsolete due to its existing roadway and deficient access ramps.  The new bridge will better serve motorists, cyclists and pedestrians.  </a:t>
            </a:r>
          </a:p>
          <a:p>
            <a:pPr>
              <a:buFont typeface="Wingdings" pitchFamily="2" charset="2"/>
              <a:buNone/>
            </a:pPr>
            <a:endParaRPr lang="en-US" sz="1400" smtClean="0">
              <a:cs typeface="Arial" charset="0"/>
            </a:endParaRPr>
          </a:p>
          <a:p>
            <a:pPr>
              <a:buFont typeface="Wingdings" pitchFamily="2" charset="2"/>
              <a:buNone/>
            </a:pPr>
            <a:r>
              <a:rPr lang="en-US" sz="1400" b="1" smtClean="0">
                <a:cs typeface="Arial" charset="0"/>
              </a:rPr>
              <a:t>AUTHORIZATIONS:  </a:t>
            </a:r>
            <a:r>
              <a:rPr lang="en-US" sz="1400" smtClean="0">
                <a:cs typeface="Arial" charset="0"/>
              </a:rPr>
              <a:t>The AHTD and Federal Highway Administration prepared the Environmental Assessment and Finding of No Significant Impact.  The new bridge will be authorized by the U.S. Coast Guard under Section 9 of the Rivers and Harbors Act.  The Corps of Engineers issued the Section 404 of the Clean Water Act (CWA) authorization and the Arkansas Department of </a:t>
            </a:r>
          </a:p>
          <a:p>
            <a:pPr>
              <a:lnSpc>
                <a:spcPts val="1300"/>
              </a:lnSpc>
              <a:buFont typeface="Wingdings" pitchFamily="2" charset="2"/>
              <a:buNone/>
            </a:pPr>
            <a:r>
              <a:rPr lang="en-US" sz="1400" smtClean="0">
                <a:cs typeface="Arial" charset="0"/>
              </a:rPr>
              <a:t>	Environmental Quality issued the Section 401 of the CWA individual water quality</a:t>
            </a:r>
          </a:p>
          <a:p>
            <a:pPr>
              <a:lnSpc>
                <a:spcPts val="1300"/>
              </a:lnSpc>
              <a:buFont typeface="Wingdings" pitchFamily="2" charset="2"/>
              <a:buNone/>
            </a:pPr>
            <a:r>
              <a:rPr lang="en-US" sz="1400" smtClean="0">
                <a:cs typeface="Arial" charset="0"/>
              </a:rPr>
              <a:t>	certification.  The Arkansas State Historic Preservation Officer cleared the</a:t>
            </a:r>
          </a:p>
          <a:p>
            <a:pPr>
              <a:lnSpc>
                <a:spcPts val="1300"/>
              </a:lnSpc>
              <a:buFont typeface="Wingdings" pitchFamily="2" charset="2"/>
              <a:buNone/>
            </a:pPr>
            <a:r>
              <a:rPr lang="en-US" sz="1400" smtClean="0">
                <a:cs typeface="Arial" charset="0"/>
              </a:rPr>
              <a:t>	project for historical and cultural resources.</a:t>
            </a:r>
          </a:p>
          <a:p>
            <a:pPr>
              <a:buFont typeface="Wingdings" pitchFamily="2" charset="2"/>
              <a:buNone/>
            </a:pPr>
            <a:endParaRPr lang="en-US" sz="1400" smtClean="0"/>
          </a:p>
        </p:txBody>
      </p:sp>
      <p:sp>
        <p:nvSpPr>
          <p:cNvPr id="5" name="Action Button: Home 4">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pic>
        <p:nvPicPr>
          <p:cNvPr id="10243" name="Picture 2" descr="CA0602_2014 07 17_SS_BroadwayBridge.jpg"/>
          <p:cNvPicPr>
            <a:picLocks noChangeAspect="1"/>
          </p:cNvPicPr>
          <p:nvPr/>
        </p:nvPicPr>
        <p:blipFill>
          <a:blip r:embed="rId2" cstate="print"/>
          <a:srcRect/>
          <a:stretch>
            <a:fillRect/>
          </a:stretch>
        </p:blipFill>
        <p:spPr bwMode="auto">
          <a:xfrm>
            <a:off x="2043113" y="0"/>
            <a:ext cx="4891087" cy="6808788"/>
          </a:xfrm>
          <a:prstGeom prst="rect">
            <a:avLst/>
          </a:prstGeom>
          <a:noFill/>
          <a:ln w="9525">
            <a:noFill/>
            <a:miter lim="800000"/>
            <a:headEnd/>
            <a:tailEnd/>
          </a:ln>
        </p:spPr>
      </p:pic>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sp>
        <p:nvSpPr>
          <p:cNvPr id="11267"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Broadway Bridge Replacement </a:t>
            </a:r>
            <a:endParaRPr lang="en-US" sz="3000" smtClean="0"/>
          </a:p>
        </p:txBody>
      </p:sp>
      <p:pic>
        <p:nvPicPr>
          <p:cNvPr id="11268" name="Picture 6" descr="DSC02166.JPG"/>
          <p:cNvPicPr>
            <a:picLocks noChangeAspect="1"/>
          </p:cNvPicPr>
          <p:nvPr/>
        </p:nvPicPr>
        <p:blipFill>
          <a:blip r:embed="rId2" cstate="print"/>
          <a:srcRect/>
          <a:stretch>
            <a:fillRect/>
          </a:stretch>
        </p:blipFill>
        <p:spPr bwMode="auto">
          <a:xfrm>
            <a:off x="987425" y="682625"/>
            <a:ext cx="6784975" cy="5087938"/>
          </a:xfrm>
          <a:prstGeom prst="rect">
            <a:avLst/>
          </a:prstGeom>
          <a:noFill/>
          <a:ln w="9525">
            <a:noFill/>
            <a:miter lim="800000"/>
            <a:headEnd/>
            <a:tailEnd/>
          </a:ln>
        </p:spPr>
      </p:pic>
      <p:sp>
        <p:nvSpPr>
          <p:cNvPr id="11269" name="TextBox 5"/>
          <p:cNvSpPr txBox="1">
            <a:spLocks noChangeArrowheads="1"/>
          </p:cNvSpPr>
          <p:nvPr/>
        </p:nvSpPr>
        <p:spPr bwMode="auto">
          <a:xfrm>
            <a:off x="19050" y="5772150"/>
            <a:ext cx="9144000" cy="369888"/>
          </a:xfrm>
          <a:prstGeom prst="rect">
            <a:avLst/>
          </a:prstGeom>
          <a:noFill/>
          <a:ln w="9525">
            <a:noFill/>
            <a:miter lim="800000"/>
            <a:headEnd/>
            <a:tailEnd/>
          </a:ln>
        </p:spPr>
        <p:txBody>
          <a:bodyPr>
            <a:spAutoFit/>
          </a:bodyPr>
          <a:lstStyle/>
          <a:p>
            <a:pPr algn="ctr"/>
            <a:r>
              <a:rPr lang="en-US"/>
              <a:t>Existing Bridge</a:t>
            </a:r>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sp>
        <p:nvSpPr>
          <p:cNvPr id="12291"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Broadway Bridge Replacement </a:t>
            </a:r>
            <a:endParaRPr lang="en-US" sz="3000" smtClean="0"/>
          </a:p>
        </p:txBody>
      </p:sp>
      <p:sp>
        <p:nvSpPr>
          <p:cNvPr id="12292" name="TextBox 5"/>
          <p:cNvSpPr txBox="1">
            <a:spLocks noChangeArrowheads="1"/>
          </p:cNvSpPr>
          <p:nvPr/>
        </p:nvSpPr>
        <p:spPr bwMode="auto">
          <a:xfrm>
            <a:off x="19050" y="5334000"/>
            <a:ext cx="9144000" cy="369888"/>
          </a:xfrm>
          <a:prstGeom prst="rect">
            <a:avLst/>
          </a:prstGeom>
          <a:noFill/>
          <a:ln w="9525">
            <a:noFill/>
            <a:miter lim="800000"/>
            <a:headEnd/>
            <a:tailEnd/>
          </a:ln>
        </p:spPr>
        <p:txBody>
          <a:bodyPr>
            <a:spAutoFit/>
          </a:bodyPr>
          <a:lstStyle/>
          <a:p>
            <a:pPr algn="ctr"/>
            <a:r>
              <a:rPr lang="en-US"/>
              <a:t>Proposed Bridge</a:t>
            </a:r>
          </a:p>
        </p:txBody>
      </p:sp>
      <p:pic>
        <p:nvPicPr>
          <p:cNvPr id="12293" name="Picture 2" descr="scanned-image_7_18_2014_14_12_11_1.jpg"/>
          <p:cNvPicPr>
            <a:picLocks noChangeAspect="1"/>
          </p:cNvPicPr>
          <p:nvPr/>
        </p:nvPicPr>
        <p:blipFill>
          <a:blip r:embed="rId2" cstate="print"/>
          <a:srcRect l="2206" t="19987" r="1793" b="17192"/>
          <a:stretch>
            <a:fillRect/>
          </a:stretch>
        </p:blipFill>
        <p:spPr bwMode="auto">
          <a:xfrm>
            <a:off x="304800" y="990600"/>
            <a:ext cx="8447088" cy="4271963"/>
          </a:xfrm>
          <a:prstGeom prst="rect">
            <a:avLst/>
          </a:prstGeom>
          <a:noFill/>
          <a:ln w="9525">
            <a:noFill/>
            <a:miter lim="800000"/>
            <a:headEnd/>
            <a:tailEnd/>
          </a:ln>
        </p:spPr>
      </p:pic>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ton.png"/>
          <p:cNvPicPr>
            <a:picLocks noChangeAspect="1"/>
          </p:cNvPicPr>
          <p:nvPr/>
        </p:nvPicPr>
        <p:blipFill>
          <a:blip r:embed="rId2" cstate="print"/>
          <a:stretch>
            <a:fillRect/>
          </a:stretch>
        </p:blipFill>
        <p:spPr>
          <a:xfrm>
            <a:off x="5181600" y="1143000"/>
            <a:ext cx="3540533" cy="2362200"/>
          </a:xfrm>
          <a:prstGeom prst="rect">
            <a:avLst/>
          </a:prstGeom>
        </p:spPr>
      </p:pic>
      <p:sp>
        <p:nvSpPr>
          <p:cNvPr id="8" name="TextBox 7"/>
          <p:cNvSpPr txBox="1"/>
          <p:nvPr/>
        </p:nvSpPr>
        <p:spPr>
          <a:xfrm>
            <a:off x="5715000" y="3505200"/>
            <a:ext cx="2819400" cy="261610"/>
          </a:xfrm>
          <a:prstGeom prst="rect">
            <a:avLst/>
          </a:prstGeom>
          <a:noFill/>
        </p:spPr>
        <p:txBody>
          <a:bodyPr wrap="square" rtlCol="0">
            <a:spAutoFit/>
          </a:bodyPr>
          <a:lstStyle/>
          <a:p>
            <a:pPr algn="r"/>
            <a:r>
              <a:rPr lang="en-US" sz="1100" dirty="0" smtClean="0"/>
              <a:t>Canton Dam Construction</a:t>
            </a:r>
            <a:endParaRPr lang="en-US" sz="1100" dirty="0"/>
          </a:p>
        </p:txBody>
      </p:sp>
      <p:sp>
        <p:nvSpPr>
          <p:cNvPr id="9" name="Content Placeholder 2"/>
          <p:cNvSpPr txBox="1">
            <a:spLocks/>
          </p:cNvSpPr>
          <p:nvPr/>
        </p:nvSpPr>
        <p:spPr bwMode="auto">
          <a:xfrm>
            <a:off x="381000" y="3790950"/>
            <a:ext cx="7543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Assistance to Issue Evaluation Studies (IES) and Periodic Assessments (PA) across the Region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Conducting Risk Assessments through a dedicated Risk Cadre across the country</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Conducting Construction Liaison oversight through  an MOA with RMC/MCX.</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Wright-</a:t>
            </a:r>
            <a:r>
              <a:rPr kumimoji="0" lang="en-US" sz="1600" b="0" i="0" u="none" strike="noStrike" kern="0" cap="none" spc="0" normalizeH="0" baseline="0" noProof="0" dirty="0" err="1" smtClean="0">
                <a:ln>
                  <a:noFill/>
                </a:ln>
                <a:solidFill>
                  <a:schemeClr val="tx1"/>
                </a:solidFill>
                <a:effectLst/>
                <a:uLnTx/>
                <a:uFillTx/>
                <a:latin typeface="+mn-lt"/>
                <a:ea typeface="+mn-ea"/>
                <a:cs typeface="+mn-cs"/>
              </a:rPr>
              <a:t>Patman</a:t>
            </a:r>
            <a:r>
              <a:rPr kumimoji="0" lang="en-US" sz="1600" b="0" i="0" u="none" strike="noStrike" kern="0" cap="none" spc="0" normalizeH="0" baseline="0" noProof="0" dirty="0" smtClean="0">
                <a:ln>
                  <a:noFill/>
                </a:ln>
                <a:solidFill>
                  <a:schemeClr val="tx1"/>
                </a:solidFill>
                <a:effectLst/>
                <a:uLnTx/>
                <a:uFillTx/>
                <a:latin typeface="+mn-lt"/>
                <a:ea typeface="+mn-ea"/>
                <a:cs typeface="+mn-cs"/>
              </a:rPr>
              <a:t> Modification Alternatives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Joe Pool Hydro-fracturing Risk Assessment</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Levee Screenings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
        <p:nvSpPr>
          <p:cNvPr id="3" name="Content Placeholder 2"/>
          <p:cNvSpPr>
            <a:spLocks noGrp="1"/>
          </p:cNvSpPr>
          <p:nvPr>
            <p:ph idx="1"/>
          </p:nvPr>
        </p:nvSpPr>
        <p:spPr>
          <a:xfrm>
            <a:off x="400050" y="1539240"/>
            <a:ext cx="4572000" cy="4038600"/>
          </a:xfrm>
        </p:spPr>
        <p:txBody>
          <a:bodyPr/>
          <a:lstStyle/>
          <a:p>
            <a:pPr>
              <a:buNone/>
            </a:pPr>
            <a:r>
              <a:rPr lang="en-US" sz="1800" b="1" dirty="0" smtClean="0">
                <a:latin typeface="Arial" pitchFamily="34" charset="0"/>
                <a:cs typeface="Arial" pitchFamily="34" charset="0"/>
              </a:rPr>
              <a:t>Major Activities</a:t>
            </a:r>
          </a:p>
          <a:p>
            <a:r>
              <a:rPr lang="en-US" sz="1600" dirty="0" smtClean="0">
                <a:latin typeface="Arial" pitchFamily="34" charset="0"/>
                <a:cs typeface="Arial" pitchFamily="34" charset="0"/>
              </a:rPr>
              <a:t>Canton Dam Modification</a:t>
            </a:r>
          </a:p>
          <a:p>
            <a:r>
              <a:rPr lang="en-US" sz="1600" dirty="0" smtClean="0">
                <a:latin typeface="Arial" pitchFamily="34" charset="0"/>
                <a:cs typeface="Arial" pitchFamily="34" charset="0"/>
              </a:rPr>
              <a:t>Pine Creek Dam Modification </a:t>
            </a:r>
          </a:p>
          <a:p>
            <a:r>
              <a:rPr lang="en-US" sz="1600" dirty="0" err="1" smtClean="0">
                <a:latin typeface="Arial" pitchFamily="34" charset="0"/>
                <a:cs typeface="Arial" pitchFamily="34" charset="0"/>
              </a:rPr>
              <a:t>Addicks</a:t>
            </a:r>
            <a:r>
              <a:rPr lang="en-US" sz="1600" dirty="0" smtClean="0">
                <a:latin typeface="Arial" pitchFamily="34" charset="0"/>
                <a:cs typeface="Arial" pitchFamily="34" charset="0"/>
              </a:rPr>
              <a:t> and Barker Dams Modification </a:t>
            </a:r>
          </a:p>
          <a:p>
            <a:r>
              <a:rPr lang="en-US" sz="1600" dirty="0" smtClean="0">
                <a:latin typeface="Arial" pitchFamily="34" charset="0"/>
                <a:cs typeface="Arial" pitchFamily="34" charset="0"/>
              </a:rPr>
              <a:t>Dam Safety Modification Studies for Lewisville Dam and Amistad Dam (in support of the International Boundary Water Commission)</a:t>
            </a:r>
          </a:p>
          <a:p>
            <a:endParaRPr lang="en-US" sz="1600" dirty="0"/>
          </a:p>
        </p:txBody>
      </p:sp>
      <p:sp>
        <p:nvSpPr>
          <p:cNvPr id="12" name="Title 1"/>
          <p:cNvSpPr>
            <a:spLocks noGrp="1"/>
          </p:cNvSpPr>
          <p:nvPr>
            <p:ph type="title"/>
          </p:nvPr>
        </p:nvSpPr>
        <p:spPr>
          <a:xfrm>
            <a:off x="457200" y="274638"/>
            <a:ext cx="8229600" cy="563562"/>
          </a:xfrm>
        </p:spPr>
        <p:txBody>
          <a:bodyPr/>
          <a:lstStyle/>
          <a:p>
            <a:r>
              <a:rPr lang="en-US" sz="2400" b="1" dirty="0" smtClean="0"/>
              <a:t>Dam Safety Production Center (DSPC)</a:t>
            </a:r>
            <a:br>
              <a:rPr lang="en-US" sz="2400" b="1" dirty="0" smtClean="0"/>
            </a:br>
            <a:r>
              <a:rPr lang="en-US" sz="1800" b="1" dirty="0" smtClean="0"/>
              <a:t>Southwestern Division, USACE</a:t>
            </a:r>
            <a:endParaRPr lang="en-US" sz="2400" b="1" dirty="0"/>
          </a:p>
        </p:txBody>
      </p:sp>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381000" y="304800"/>
            <a:ext cx="8229600" cy="533400"/>
          </a:xfrm>
          <a:prstGeom prst="rect">
            <a:avLst/>
          </a:prstGeom>
        </p:spPr>
        <p:txBody>
          <a:bodyPr/>
          <a:lstStyle/>
          <a:p>
            <a:pPr algn="ctr" eaLnBrk="0" hangingPunct="0">
              <a:defRPr/>
            </a:pPr>
            <a:endParaRPr lang="en-US" sz="2000" kern="0" dirty="0">
              <a:solidFill>
                <a:schemeClr val="tx2"/>
              </a:solidFill>
              <a:latin typeface="+mj-lt"/>
              <a:ea typeface="+mj-ea"/>
              <a:cs typeface="+mj-cs"/>
            </a:endParaRPr>
          </a:p>
        </p:txBody>
      </p:sp>
      <p:sp>
        <p:nvSpPr>
          <p:cNvPr id="13315" name="Title 3"/>
          <p:cNvSpPr>
            <a:spLocks noGrp="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smtClean="0">
                <a:cs typeface="Arial" charset="0"/>
              </a:rPr>
              <a:t>Broadway Bridge Replacement </a:t>
            </a:r>
            <a:endParaRPr lang="en-US" sz="3000" smtClean="0"/>
          </a:p>
        </p:txBody>
      </p:sp>
      <p:sp>
        <p:nvSpPr>
          <p:cNvPr id="13316" name="TextBox 5"/>
          <p:cNvSpPr txBox="1">
            <a:spLocks noChangeArrowheads="1"/>
          </p:cNvSpPr>
          <p:nvPr/>
        </p:nvSpPr>
        <p:spPr bwMode="auto">
          <a:xfrm>
            <a:off x="19050" y="5562600"/>
            <a:ext cx="9144000" cy="369888"/>
          </a:xfrm>
          <a:prstGeom prst="rect">
            <a:avLst/>
          </a:prstGeom>
          <a:noFill/>
          <a:ln w="9525">
            <a:noFill/>
            <a:miter lim="800000"/>
            <a:headEnd/>
            <a:tailEnd/>
          </a:ln>
        </p:spPr>
        <p:txBody>
          <a:bodyPr>
            <a:spAutoFit/>
          </a:bodyPr>
          <a:lstStyle/>
          <a:p>
            <a:pPr algn="ctr"/>
            <a:r>
              <a:rPr lang="en-US"/>
              <a:t>Proposed Bridge View South</a:t>
            </a:r>
          </a:p>
        </p:txBody>
      </p:sp>
      <p:pic>
        <p:nvPicPr>
          <p:cNvPr id="13317" name="Picture 2" descr="scanned-image_7_18_2014_14_13_31_1.jpg"/>
          <p:cNvPicPr>
            <a:picLocks noChangeAspect="1"/>
          </p:cNvPicPr>
          <p:nvPr/>
        </p:nvPicPr>
        <p:blipFill>
          <a:blip r:embed="rId2" cstate="print"/>
          <a:srcRect l="3294" t="14214" r="2243" b="14717"/>
          <a:stretch>
            <a:fillRect/>
          </a:stretch>
        </p:blipFill>
        <p:spPr bwMode="auto">
          <a:xfrm>
            <a:off x="374650" y="685800"/>
            <a:ext cx="8388350" cy="4876800"/>
          </a:xfrm>
          <a:prstGeom prst="rect">
            <a:avLst/>
          </a:prstGeom>
          <a:noFill/>
          <a:ln w="9525">
            <a:noFill/>
            <a:miter lim="800000"/>
            <a:headEnd/>
            <a:tailEnd/>
          </a:ln>
        </p:spPr>
      </p:pic>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63562"/>
          </a:xfrm>
        </p:spPr>
        <p:txBody>
          <a:bodyPr/>
          <a:lstStyle/>
          <a:p>
            <a:r>
              <a:rPr lang="en-US" sz="2400" b="1" dirty="0" smtClean="0"/>
              <a:t>McClellan-Kerr Arkansas River Navigation System</a:t>
            </a:r>
            <a:br>
              <a:rPr lang="en-US" sz="2400" b="1" dirty="0" smtClean="0"/>
            </a:br>
            <a:r>
              <a:rPr lang="en-US" sz="2400" b="1" dirty="0" smtClean="0"/>
              <a:t>12-Foot Navigation Channel Project</a:t>
            </a:r>
            <a:br>
              <a:rPr lang="en-US" sz="2400" b="1" dirty="0" smtClean="0"/>
            </a:br>
            <a:r>
              <a:rPr lang="en-US" sz="1800" b="1" dirty="0" smtClean="0"/>
              <a:t>Little Rock and Tulsa District, USACE</a:t>
            </a:r>
            <a:endParaRPr lang="en-US" sz="2400" b="1" dirty="0"/>
          </a:p>
        </p:txBody>
      </p:sp>
      <p:sp>
        <p:nvSpPr>
          <p:cNvPr id="3" name="Content Placeholder 2"/>
          <p:cNvSpPr>
            <a:spLocks noGrp="1"/>
          </p:cNvSpPr>
          <p:nvPr>
            <p:ph idx="1"/>
          </p:nvPr>
        </p:nvSpPr>
        <p:spPr>
          <a:xfrm>
            <a:off x="381000" y="1371600"/>
            <a:ext cx="5105400" cy="4343400"/>
          </a:xfrm>
        </p:spPr>
        <p:txBody>
          <a:bodyPr/>
          <a:lstStyle/>
          <a:p>
            <a:pPr lvl="0">
              <a:buNone/>
            </a:pPr>
            <a:r>
              <a:rPr lang="en-US" sz="1800" b="1" dirty="0" smtClean="0">
                <a:latin typeface="Arial" pitchFamily="34" charset="0"/>
                <a:cs typeface="Arial" pitchFamily="34" charset="0"/>
              </a:rPr>
              <a:t>What is it?  </a:t>
            </a:r>
            <a:r>
              <a:rPr lang="en-US" sz="1400" dirty="0" smtClean="0">
                <a:latin typeface="Arial" pitchFamily="34" charset="0"/>
                <a:cs typeface="Arial" pitchFamily="34" charset="0"/>
              </a:rPr>
              <a:t>Deepen the navigation channel to a minimum depth of 12-feet throughout the system. </a:t>
            </a:r>
          </a:p>
          <a:p>
            <a:pPr lvl="0">
              <a:buNone/>
            </a:pPr>
            <a:endParaRPr lang="en-US" sz="1200" b="1" dirty="0" smtClean="0">
              <a:latin typeface="Arial" pitchFamily="34" charset="0"/>
              <a:cs typeface="Arial" pitchFamily="34" charset="0"/>
            </a:endParaRPr>
          </a:p>
          <a:p>
            <a:pPr lvl="0">
              <a:buNone/>
            </a:pPr>
            <a:r>
              <a:rPr lang="en-US" sz="1800" b="1" dirty="0" smtClean="0">
                <a:latin typeface="Arial" pitchFamily="34" charset="0"/>
                <a:cs typeface="Arial" pitchFamily="34" charset="0"/>
              </a:rPr>
              <a:t>Project History</a:t>
            </a:r>
          </a:p>
          <a:p>
            <a:r>
              <a:rPr lang="en-US" sz="1400" dirty="0" smtClean="0"/>
              <a:t>Energy &amp; Water Development Appropriations Act of 1999  – Initiated a Reconnaissance Study ($84k)</a:t>
            </a:r>
          </a:p>
          <a:p>
            <a:r>
              <a:rPr lang="en-US" sz="1400" dirty="0" smtClean="0"/>
              <a:t>Feasibility Study – Initiated in 2000 ($8.3M)</a:t>
            </a:r>
          </a:p>
          <a:p>
            <a:r>
              <a:rPr lang="en-US" sz="1400" dirty="0" smtClean="0"/>
              <a:t>Energy &amp; Water Development Appropriations Act of 2004 – Authorized a Project Depth of 12 feet.</a:t>
            </a:r>
          </a:p>
          <a:p>
            <a:r>
              <a:rPr lang="en-US" sz="1400" dirty="0" smtClean="0"/>
              <a:t>Final Environmental Impact Statement  &amp; Record of Decision – Signed September 2005</a:t>
            </a:r>
          </a:p>
          <a:p>
            <a:r>
              <a:rPr lang="en-US" sz="1400" dirty="0" smtClean="0"/>
              <a:t>Consolidated Appropriations Act of 2005 (Omnibus Bill) – Included $7 million in O&amp;M funds</a:t>
            </a:r>
          </a:p>
          <a:p>
            <a:endParaRPr lang="en-US" sz="1400" dirty="0" smtClean="0">
              <a:latin typeface="Arial" pitchFamily="34" charset="0"/>
              <a:cs typeface="Arial" pitchFamily="34" charset="0"/>
            </a:endParaRPr>
          </a:p>
        </p:txBody>
      </p:sp>
      <p:sp>
        <p:nvSpPr>
          <p:cNvPr id="10" name="Content Placeholder 2"/>
          <p:cNvSpPr txBox="1">
            <a:spLocks/>
          </p:cNvSpPr>
          <p:nvPr/>
        </p:nvSpPr>
        <p:spPr bwMode="auto">
          <a:xfrm>
            <a:off x="381000" y="4724400"/>
            <a:ext cx="84582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b="1" kern="0" dirty="0" smtClean="0">
                <a:latin typeface="Arial" pitchFamily="34" charset="0"/>
                <a:cs typeface="Arial" pitchFamily="34" charset="0"/>
              </a:rPr>
              <a:t>Benefits</a:t>
            </a:r>
            <a:r>
              <a:rPr kumimoji="0" lang="en-US" sz="18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en-US" sz="1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25% Increase in Tonnage by Barge </a:t>
            </a:r>
            <a:r>
              <a:rPr lang="en-US" sz="1400" kern="0" dirty="0" smtClean="0">
                <a:latin typeface="Arial" pitchFamily="34" charset="0"/>
                <a:cs typeface="Arial" pitchFamily="34" charset="0"/>
              </a:rPr>
              <a:t>on System</a:t>
            </a:r>
            <a:endParaRPr kumimoji="0" lang="en-US" sz="1400" b="0" i="0" u="none" strike="noStrike" kern="0" cap="none" spc="0" normalizeH="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400" kern="0" baseline="0" dirty="0" smtClean="0">
                <a:latin typeface="Arial" pitchFamily="34" charset="0"/>
                <a:cs typeface="Arial" pitchFamily="34" charset="0"/>
              </a:rPr>
              <a:t>Benefit-to-Cost</a:t>
            </a:r>
            <a:r>
              <a:rPr lang="en-US" sz="1400" kern="0" dirty="0" smtClean="0">
                <a:latin typeface="Arial" pitchFamily="34" charset="0"/>
                <a:cs typeface="Arial" pitchFamily="34" charset="0"/>
              </a:rPr>
              <a:t> Ratio (BCR) of 1.7 at 3.75% with $8,677,200 in Next Excess Benefits; BCR at 1.1:1 at 7%</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$16,607,300 in Annual</a:t>
            </a:r>
            <a:r>
              <a:rPr kumimoji="0" lang="en-US" sz="14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Benefits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400" kern="0" baseline="0" dirty="0" smtClean="0">
                <a:latin typeface="Arial" pitchFamily="34" charset="0"/>
                <a:cs typeface="Arial" pitchFamily="34" charset="0"/>
              </a:rPr>
              <a:t>Corps of Engineers a</a:t>
            </a:r>
            <a:r>
              <a:rPr lang="en-US" sz="1400" kern="0" dirty="0" smtClean="0">
                <a:latin typeface="Arial" pitchFamily="34" charset="0"/>
                <a:cs typeface="Arial" pitchFamily="34" charset="0"/>
              </a:rPr>
              <a:t>nd Environmental groups collaborated  on the project</a:t>
            </a:r>
            <a:endPar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TextBox 10"/>
          <p:cNvSpPr txBox="1"/>
          <p:nvPr/>
        </p:nvSpPr>
        <p:spPr>
          <a:xfrm>
            <a:off x="6096000" y="3810000"/>
            <a:ext cx="2819400" cy="261610"/>
          </a:xfrm>
          <a:prstGeom prst="rect">
            <a:avLst/>
          </a:prstGeom>
          <a:noFill/>
        </p:spPr>
        <p:txBody>
          <a:bodyPr wrap="square" rtlCol="0">
            <a:spAutoFit/>
          </a:bodyPr>
          <a:lstStyle/>
          <a:p>
            <a:pPr algn="r"/>
            <a:r>
              <a:rPr lang="en-US" sz="1100" dirty="0" smtClean="0"/>
              <a:t>Zink Island</a:t>
            </a:r>
            <a:endParaRPr lang="en-US" sz="1100" dirty="0"/>
          </a:p>
        </p:txBody>
      </p:sp>
      <p:pic>
        <p:nvPicPr>
          <p:cNvPr id="1026" name="Picture 2" descr="E:\Projects\12' channel\SAME\SWT photos\Zink Island 007.jpg"/>
          <p:cNvPicPr>
            <a:picLocks noChangeAspect="1" noChangeArrowheads="1"/>
          </p:cNvPicPr>
          <p:nvPr/>
        </p:nvPicPr>
        <p:blipFill>
          <a:blip r:embed="rId3" cstate="print"/>
          <a:srcRect/>
          <a:stretch>
            <a:fillRect/>
          </a:stretch>
        </p:blipFill>
        <p:spPr bwMode="auto">
          <a:xfrm>
            <a:off x="5943600" y="1371600"/>
            <a:ext cx="2971800" cy="2377440"/>
          </a:xfrm>
          <a:prstGeom prst="rect">
            <a:avLst/>
          </a:prstGeom>
          <a:noFill/>
        </p:spPr>
      </p:pic>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ojects\12' channel\SAME\SWL photos\airoftow15.JPG"/>
          <p:cNvPicPr>
            <a:picLocks noChangeAspect="1" noChangeArrowheads="1"/>
          </p:cNvPicPr>
          <p:nvPr/>
        </p:nvPicPr>
        <p:blipFill>
          <a:blip r:embed="rId2" cstate="print"/>
          <a:srcRect/>
          <a:stretch>
            <a:fillRect/>
          </a:stretch>
        </p:blipFill>
        <p:spPr bwMode="auto">
          <a:xfrm>
            <a:off x="5638800" y="1447800"/>
            <a:ext cx="3052203" cy="2011680"/>
          </a:xfrm>
          <a:prstGeom prst="rect">
            <a:avLst/>
          </a:prstGeom>
          <a:noFill/>
        </p:spPr>
      </p:pic>
      <p:pic>
        <p:nvPicPr>
          <p:cNvPr id="2051" name="Picture 3" descr="E:\Projects\12' channel\SAME\SWT photos\Pumping.JPG"/>
          <p:cNvPicPr>
            <a:picLocks noChangeAspect="1" noChangeArrowheads="1"/>
          </p:cNvPicPr>
          <p:nvPr/>
        </p:nvPicPr>
        <p:blipFill>
          <a:blip r:embed="rId3" cstate="print"/>
          <a:srcRect/>
          <a:stretch>
            <a:fillRect/>
          </a:stretch>
        </p:blipFill>
        <p:spPr bwMode="auto">
          <a:xfrm>
            <a:off x="5627793" y="3581400"/>
            <a:ext cx="3060701" cy="2040467"/>
          </a:xfrm>
          <a:prstGeom prst="rect">
            <a:avLst/>
          </a:prstGeom>
          <a:noFill/>
        </p:spPr>
      </p:pic>
      <p:pic>
        <p:nvPicPr>
          <p:cNvPr id="11" name="Picture 3"/>
          <p:cNvPicPr>
            <a:picLocks noChangeAspect="1" noChangeArrowheads="1"/>
          </p:cNvPicPr>
          <p:nvPr/>
        </p:nvPicPr>
        <p:blipFill>
          <a:blip r:embed="rId4" cstate="print"/>
          <a:srcRect/>
          <a:stretch>
            <a:fillRect/>
          </a:stretch>
        </p:blipFill>
        <p:spPr bwMode="auto">
          <a:xfrm>
            <a:off x="440482" y="3505199"/>
            <a:ext cx="4741118" cy="3048001"/>
          </a:xfrm>
          <a:prstGeom prst="rect">
            <a:avLst/>
          </a:prstGeom>
          <a:noFill/>
          <a:ln w="12700">
            <a:noFill/>
            <a:miter lim="800000"/>
            <a:headEnd/>
            <a:tailEnd/>
          </a:ln>
        </p:spPr>
      </p:pic>
      <p:sp>
        <p:nvSpPr>
          <p:cNvPr id="8" name="Title 1"/>
          <p:cNvSpPr>
            <a:spLocks noGrp="1"/>
          </p:cNvSpPr>
          <p:nvPr>
            <p:ph type="title"/>
          </p:nvPr>
        </p:nvSpPr>
        <p:spPr>
          <a:xfrm>
            <a:off x="457200" y="457200"/>
            <a:ext cx="8229600" cy="563562"/>
          </a:xfrm>
        </p:spPr>
        <p:txBody>
          <a:bodyPr/>
          <a:lstStyle/>
          <a:p>
            <a:r>
              <a:rPr lang="en-US" sz="2400" b="1" dirty="0" smtClean="0"/>
              <a:t>McClellan-Kerr Arkansas River Navigation System</a:t>
            </a:r>
            <a:br>
              <a:rPr lang="en-US" sz="2400" b="1" dirty="0" smtClean="0"/>
            </a:br>
            <a:r>
              <a:rPr lang="en-US" sz="2400" b="1" dirty="0" smtClean="0"/>
              <a:t>12-Foot Navigation Channel Project</a:t>
            </a:r>
            <a:br>
              <a:rPr lang="en-US" sz="2400" b="1" dirty="0" smtClean="0"/>
            </a:br>
            <a:r>
              <a:rPr lang="en-US" sz="1800" b="1" dirty="0" smtClean="0"/>
              <a:t>Little Rock and Tulsa District, USACE</a:t>
            </a:r>
            <a:endParaRPr lang="en-US" sz="2400" b="1" dirty="0"/>
          </a:p>
        </p:txBody>
      </p:sp>
      <p:sp>
        <p:nvSpPr>
          <p:cNvPr id="13" name="Content Placeholder 2"/>
          <p:cNvSpPr txBox="1">
            <a:spLocks/>
          </p:cNvSpPr>
          <p:nvPr/>
        </p:nvSpPr>
        <p:spPr bwMode="auto">
          <a:xfrm>
            <a:off x="323850" y="1371600"/>
            <a:ext cx="508635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Major Features and Sub-Features of Project</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Channel Dredging</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Dike Notching (Improves Fish Habitat)</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Rock Removal</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Revetment Re-Design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Mitigation (Expand Fish Habitat in Back Channels &amp; Creates Fish &amp; Wildlife Habitat along the Riparian Corridor)</a:t>
            </a:r>
          </a:p>
        </p:txBody>
      </p:sp>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63562"/>
          </a:xfrm>
        </p:spPr>
        <p:txBody>
          <a:bodyPr/>
          <a:lstStyle/>
          <a:p>
            <a:r>
              <a:rPr lang="en-US" sz="2400" b="1" dirty="0" smtClean="0"/>
              <a:t>Prairie Creek and Engineers Ditch</a:t>
            </a:r>
            <a:br>
              <a:rPr lang="en-US" sz="2400" b="1" dirty="0" smtClean="0"/>
            </a:br>
            <a:r>
              <a:rPr lang="en-US" sz="2400" b="1" dirty="0" smtClean="0"/>
              <a:t>Russellville, Arkansas </a:t>
            </a:r>
            <a:br>
              <a:rPr lang="en-US" sz="2400" b="1" dirty="0" smtClean="0"/>
            </a:br>
            <a:r>
              <a:rPr lang="en-US" sz="1800" b="1" dirty="0" smtClean="0"/>
              <a:t>Little Rock District, USACE</a:t>
            </a:r>
            <a:endParaRPr lang="en-US" sz="2400" b="1" dirty="0"/>
          </a:p>
        </p:txBody>
      </p:sp>
      <p:sp>
        <p:nvSpPr>
          <p:cNvPr id="3" name="Content Placeholder 2"/>
          <p:cNvSpPr>
            <a:spLocks noGrp="1"/>
          </p:cNvSpPr>
          <p:nvPr>
            <p:ph idx="1"/>
          </p:nvPr>
        </p:nvSpPr>
        <p:spPr>
          <a:xfrm>
            <a:off x="152400" y="1447800"/>
            <a:ext cx="4495800" cy="3200400"/>
          </a:xfrm>
        </p:spPr>
        <p:txBody>
          <a:bodyPr/>
          <a:lstStyle/>
          <a:p>
            <a:pPr lvl="0">
              <a:buNone/>
            </a:pPr>
            <a:r>
              <a:rPr lang="en-US" sz="1800" b="1" dirty="0" smtClean="0">
                <a:latin typeface="Arial" pitchFamily="34" charset="0"/>
                <a:cs typeface="Arial" pitchFamily="34" charset="0"/>
              </a:rPr>
              <a:t>Project Description:  </a:t>
            </a:r>
            <a:r>
              <a:rPr lang="en-US" sz="1400" dirty="0" smtClean="0">
                <a:latin typeface="Arial" pitchFamily="34" charset="0"/>
                <a:cs typeface="Arial" pitchFamily="34" charset="0"/>
              </a:rPr>
              <a:t> Small flood management project for the City of Russellville, Arkansas.  The Sponsor is the City of Russellville. </a:t>
            </a:r>
          </a:p>
          <a:p>
            <a:pPr lvl="0">
              <a:buNone/>
            </a:pPr>
            <a:endParaRPr lang="en-US" sz="1400" dirty="0" smtClean="0">
              <a:latin typeface="Arial" pitchFamily="34" charset="0"/>
              <a:cs typeface="Arial" pitchFamily="34" charset="0"/>
            </a:endParaRPr>
          </a:p>
          <a:p>
            <a:pPr lvl="0">
              <a:buNone/>
            </a:pPr>
            <a:r>
              <a:rPr lang="en-US" sz="1800" b="1" dirty="0" smtClean="0">
                <a:latin typeface="Arial" pitchFamily="34" charset="0"/>
                <a:cs typeface="Arial" pitchFamily="34" charset="0"/>
              </a:rPr>
              <a:t>Project Background</a:t>
            </a:r>
          </a:p>
          <a:p>
            <a:r>
              <a:rPr lang="en-US" sz="1400" dirty="0" smtClean="0"/>
              <a:t>Flooding occurs in downtown commercial, residential, and public facilities in Russellville, AR.  This causes traffic and safety hazards.</a:t>
            </a:r>
          </a:p>
          <a:p>
            <a:r>
              <a:rPr lang="en-US" sz="1400" dirty="0" smtClean="0"/>
              <a:t>Capacity of culverts along Prairie Creek and Engineers Ditch are inadequate for current city growth, causing detention of flow.</a:t>
            </a:r>
          </a:p>
          <a:p>
            <a:r>
              <a:rPr lang="en-US" sz="1400" dirty="0" smtClean="0"/>
              <a:t>Undersized pump and sump station become overwhelmed from rainfall and run-off.</a:t>
            </a:r>
          </a:p>
        </p:txBody>
      </p:sp>
      <p:sp>
        <p:nvSpPr>
          <p:cNvPr id="10" name="Content Placeholder 2"/>
          <p:cNvSpPr txBox="1">
            <a:spLocks/>
          </p:cNvSpPr>
          <p:nvPr/>
        </p:nvSpPr>
        <p:spPr bwMode="auto">
          <a:xfrm>
            <a:off x="152400" y="4876800"/>
            <a:ext cx="6781800" cy="2810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lang="en-US" b="1" kern="0" dirty="0" smtClean="0">
                <a:latin typeface="Arial" pitchFamily="34" charset="0"/>
                <a:cs typeface="Arial" pitchFamily="34" charset="0"/>
              </a:rPr>
              <a:t>Planning Objectives</a:t>
            </a:r>
            <a:r>
              <a:rPr kumimoji="0" lang="en-US" sz="18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en-US" sz="1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Reduce overall flood damages in the project area</a:t>
            </a:r>
            <a:endParaRPr lang="en-US" sz="1400" kern="0" dirty="0" smtClean="0">
              <a:latin typeface="Arial" pitchFamily="34"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Reduce risk to life and safety in the project area</a:t>
            </a:r>
            <a:endParaRPr lang="en-US" sz="1400" kern="0" dirty="0" smtClean="0">
              <a:latin typeface="Arial" pitchFamily="34"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US" sz="1400" kern="0" dirty="0" smtClean="0">
                <a:latin typeface="Arial" pitchFamily="34" charset="0"/>
                <a:cs typeface="Arial" pitchFamily="34" charset="0"/>
              </a:rPr>
              <a:t>Environmental Operating Principals are being considered throughout the study.</a:t>
            </a:r>
            <a:r>
              <a:rPr kumimoji="0" lang="en-US" sz="14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a:t>
            </a:r>
            <a:endPar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TextBox 10"/>
          <p:cNvSpPr txBox="1"/>
          <p:nvPr/>
        </p:nvSpPr>
        <p:spPr>
          <a:xfrm>
            <a:off x="6096000" y="3810000"/>
            <a:ext cx="2819400" cy="261610"/>
          </a:xfrm>
          <a:prstGeom prst="rect">
            <a:avLst/>
          </a:prstGeom>
          <a:noFill/>
        </p:spPr>
        <p:txBody>
          <a:bodyPr wrap="square" rtlCol="0">
            <a:spAutoFit/>
          </a:bodyPr>
          <a:lstStyle/>
          <a:p>
            <a:pPr algn="r"/>
            <a:endParaRPr lang="en-US" sz="1100" dirty="0"/>
          </a:p>
        </p:txBody>
      </p:sp>
      <p:pic>
        <p:nvPicPr>
          <p:cNvPr id="4" name="Picture 2" descr="P:\SWL Shared Data\MRC MKARNS Tour 2014\Briefing Papers\Prairie_Creek_future.jpg"/>
          <p:cNvPicPr>
            <a:picLocks noChangeAspect="1" noChangeArrowheads="1"/>
          </p:cNvPicPr>
          <p:nvPr/>
        </p:nvPicPr>
        <p:blipFill>
          <a:blip r:embed="rId3" cstate="print"/>
          <a:srcRect/>
          <a:stretch>
            <a:fillRect/>
          </a:stretch>
        </p:blipFill>
        <p:spPr bwMode="auto">
          <a:xfrm>
            <a:off x="4724400" y="1524000"/>
            <a:ext cx="4202460" cy="3197117"/>
          </a:xfrm>
          <a:prstGeom prst="rect">
            <a:avLst/>
          </a:prstGeom>
          <a:noFill/>
        </p:spPr>
      </p:pic>
      <p:sp>
        <p:nvSpPr>
          <p:cNvPr id="8" name="TextBox 7"/>
          <p:cNvSpPr txBox="1"/>
          <p:nvPr/>
        </p:nvSpPr>
        <p:spPr>
          <a:xfrm>
            <a:off x="4724400" y="4724400"/>
            <a:ext cx="4191000" cy="276999"/>
          </a:xfrm>
          <a:prstGeom prst="rect">
            <a:avLst/>
          </a:prstGeom>
          <a:noFill/>
        </p:spPr>
        <p:txBody>
          <a:bodyPr wrap="square" rtlCol="0">
            <a:spAutoFit/>
          </a:bodyPr>
          <a:lstStyle/>
          <a:p>
            <a:pPr algn="r"/>
            <a:r>
              <a:rPr lang="en-US" sz="1200" dirty="0" smtClean="0"/>
              <a:t>500 Year Flood Map</a:t>
            </a:r>
          </a:p>
        </p:txBody>
      </p:sp>
      <p:sp>
        <p:nvSpPr>
          <p:cNvPr id="9" name="Action Button: Home 8">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PLN Shared\PROJECTS\205\Prairie Creek and Engineers Ditch_Russellville, AR 2010\Photos\2013-06-07\100_6842.JPG"/>
          <p:cNvPicPr/>
          <p:nvPr/>
        </p:nvPicPr>
        <p:blipFill>
          <a:blip r:embed="rId2" cstate="print"/>
          <a:srcRect/>
          <a:stretch>
            <a:fillRect/>
          </a:stretch>
        </p:blipFill>
        <p:spPr bwMode="auto">
          <a:xfrm>
            <a:off x="4809067" y="1676400"/>
            <a:ext cx="4182533" cy="2895600"/>
          </a:xfrm>
          <a:prstGeom prst="rect">
            <a:avLst/>
          </a:prstGeom>
          <a:noFill/>
          <a:ln w="9525">
            <a:noFill/>
            <a:miter lim="800000"/>
            <a:headEnd/>
            <a:tailEnd/>
          </a:ln>
        </p:spPr>
      </p:pic>
      <p:sp>
        <p:nvSpPr>
          <p:cNvPr id="10" name="Title 1"/>
          <p:cNvSpPr>
            <a:spLocks noGrp="1"/>
          </p:cNvSpPr>
          <p:nvPr>
            <p:ph type="title"/>
          </p:nvPr>
        </p:nvSpPr>
        <p:spPr>
          <a:xfrm>
            <a:off x="457200" y="457200"/>
            <a:ext cx="8229600" cy="563562"/>
          </a:xfrm>
        </p:spPr>
        <p:txBody>
          <a:bodyPr/>
          <a:lstStyle/>
          <a:p>
            <a:r>
              <a:rPr lang="en-US" sz="2400" b="1" dirty="0" smtClean="0"/>
              <a:t>Prairie Creek and Engineers Ditch</a:t>
            </a:r>
            <a:br>
              <a:rPr lang="en-US" sz="2400" b="1" dirty="0" smtClean="0"/>
            </a:br>
            <a:r>
              <a:rPr lang="en-US" sz="2400" b="1" dirty="0" smtClean="0"/>
              <a:t>Russellville, Arkansas </a:t>
            </a:r>
            <a:br>
              <a:rPr lang="en-US" sz="2400" b="1" dirty="0" smtClean="0"/>
            </a:br>
            <a:r>
              <a:rPr lang="en-US" sz="1800" b="1" dirty="0" smtClean="0"/>
              <a:t>Little Rock District, USACE</a:t>
            </a:r>
            <a:endParaRPr lang="en-US" sz="2400" b="1" dirty="0"/>
          </a:p>
        </p:txBody>
      </p:sp>
      <p:sp>
        <p:nvSpPr>
          <p:cNvPr id="12" name="Content Placeholder 2"/>
          <p:cNvSpPr txBox="1">
            <a:spLocks/>
          </p:cNvSpPr>
          <p:nvPr/>
        </p:nvSpPr>
        <p:spPr bwMode="auto">
          <a:xfrm>
            <a:off x="152400" y="1295400"/>
            <a:ext cx="44196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Project Summary:</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300" kern="0" dirty="0" smtClean="0">
                <a:latin typeface="Arial" pitchFamily="34" charset="0"/>
                <a:cs typeface="Arial" pitchFamily="34" charset="0"/>
              </a:rPr>
              <a:t>In July 2010, the City of Russellville, Arkansas requested the </a:t>
            </a:r>
            <a:r>
              <a:rPr kumimoji="0" lang="en-US" sz="1300" b="0" i="0" u="none" strike="noStrike" kern="0" cap="none" spc="0" normalizeH="0" baseline="0" noProof="0" dirty="0" smtClean="0">
                <a:ln>
                  <a:noFill/>
                </a:ln>
                <a:solidFill>
                  <a:schemeClr val="tx1"/>
                </a:solidFill>
                <a:effectLst/>
                <a:uLnTx/>
                <a:uFillTx/>
                <a:latin typeface="+mn-lt"/>
                <a:ea typeface="+mn-ea"/>
                <a:cs typeface="+mn-cs"/>
              </a:rPr>
              <a:t>U.S. Army Corps of Engineers Little Rock District </a:t>
            </a:r>
            <a:r>
              <a:rPr lang="en-US" sz="1300" kern="0" dirty="0" smtClean="0"/>
              <a:t>conduct</a:t>
            </a:r>
            <a:r>
              <a:rPr kumimoji="0" lang="en-US" sz="1300" b="0" i="0" u="none" strike="noStrike" kern="0" cap="none" spc="0" normalizeH="0" baseline="0" noProof="0" dirty="0" smtClean="0">
                <a:ln>
                  <a:noFill/>
                </a:ln>
                <a:solidFill>
                  <a:schemeClr val="tx1"/>
                </a:solidFill>
                <a:effectLst/>
                <a:uLnTx/>
                <a:uFillTx/>
                <a:latin typeface="+mn-lt"/>
                <a:ea typeface="+mn-ea"/>
                <a:cs typeface="+mn-cs"/>
              </a:rPr>
              <a:t> a flood damage reduction study under the authority of Section 205 of the Flood Control Act of 1948.  The Corps of Engineers signed a cost sharing agreement with the City of Russellville on 20 April 2012 to complete this feasibility study.</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300" b="0" i="0" u="none" strike="noStrike" kern="0" cap="none" spc="0" normalizeH="0" baseline="0" noProof="0" dirty="0" smtClean="0">
                <a:ln>
                  <a:noFill/>
                </a:ln>
                <a:solidFill>
                  <a:schemeClr val="tx1"/>
                </a:solidFill>
                <a:effectLst/>
                <a:uLnTx/>
                <a:uFillTx/>
                <a:latin typeface="+mn-lt"/>
                <a:ea typeface="+mn-ea"/>
                <a:cs typeface="+mn-cs"/>
              </a:rPr>
              <a:t>Measures and alternative plans were developed and evaluated based on appropriate engineering, economic, environmental, cultural, and social factors</a:t>
            </a:r>
            <a:r>
              <a:rPr lang="en-US" sz="1300" kern="0" dirty="0" smtClean="0"/>
              <a:t>.  Measures considered included bridge removals, bridge replacement, channel redesign, and adding culverts and detention basins</a:t>
            </a:r>
            <a:r>
              <a:rPr kumimoji="0" lang="en-US" sz="1300" b="0" i="0" u="none" strike="noStrike" kern="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300" kern="0" dirty="0" smtClean="0"/>
              <a:t>The</a:t>
            </a:r>
            <a:r>
              <a:rPr kumimoji="0" lang="en-US" sz="1300" b="0" i="0" u="none" strike="noStrike" kern="0" cap="none" spc="0" normalizeH="0" baseline="0" noProof="0" dirty="0" smtClean="0">
                <a:ln>
                  <a:noFill/>
                </a:ln>
                <a:solidFill>
                  <a:schemeClr val="tx1"/>
                </a:solidFill>
                <a:effectLst/>
                <a:uLnTx/>
                <a:uFillTx/>
                <a:latin typeface="+mn-lt"/>
                <a:ea typeface="+mn-ea"/>
                <a:cs typeface="+mn-cs"/>
              </a:rPr>
              <a:t> tentatively selected plan includes </a:t>
            </a:r>
            <a:r>
              <a:rPr kumimoji="0" lang="en-US" sz="1300" b="0" i="0" u="none" strike="noStrike" kern="0" cap="none" spc="0" normalizeH="0" noProof="0" dirty="0" smtClean="0">
                <a:ln>
                  <a:noFill/>
                </a:ln>
                <a:solidFill>
                  <a:schemeClr val="tx1"/>
                </a:solidFill>
                <a:effectLst/>
                <a:uLnTx/>
                <a:uFillTx/>
                <a:latin typeface="+mn-lt"/>
                <a:ea typeface="+mn-ea"/>
                <a:cs typeface="+mn-cs"/>
              </a:rPr>
              <a:t> replacing bridges, redesigning channels, and adding new culverts.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1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152400" y="4953000"/>
            <a:ext cx="5105400" cy="1689693"/>
          </a:xfrm>
          <a:prstGeom prst="rect">
            <a:avLst/>
          </a:prstGeom>
          <a:noFill/>
        </p:spPr>
        <p:txBody>
          <a:bodyPr wrap="square" rtlCol="0">
            <a:spAutoFit/>
          </a:bodyPr>
          <a:lstStyle/>
          <a:p>
            <a:pPr marL="342900" indent="-342900" eaLnBrk="0" fontAlgn="base" hangingPunct="0">
              <a:spcBef>
                <a:spcPct val="20000"/>
              </a:spcBef>
              <a:spcAft>
                <a:spcPct val="0"/>
              </a:spcAft>
              <a:defRPr/>
            </a:pPr>
            <a:r>
              <a:rPr lang="en-US" b="1" kern="0" dirty="0" smtClean="0">
                <a:latin typeface="Arial" pitchFamily="34" charset="0"/>
                <a:cs typeface="Arial" pitchFamily="34" charset="0"/>
              </a:rPr>
              <a:t>Benefits:</a:t>
            </a:r>
            <a:r>
              <a:rPr lang="en-US" sz="1300" b="1" kern="0" dirty="0" smtClean="0">
                <a:latin typeface="Arial" pitchFamily="34" charset="0"/>
                <a:cs typeface="Arial" pitchFamily="34" charset="0"/>
              </a:rPr>
              <a:t> </a:t>
            </a:r>
          </a:p>
          <a:p>
            <a:pPr marL="342900" lvl="0" indent="-342900" eaLnBrk="0" fontAlgn="base" hangingPunct="0">
              <a:spcBef>
                <a:spcPct val="20000"/>
              </a:spcBef>
              <a:spcAft>
                <a:spcPct val="0"/>
              </a:spcAft>
              <a:buFont typeface="Wingdings" pitchFamily="2" charset="2"/>
              <a:buChar char="§"/>
              <a:defRPr/>
            </a:pPr>
            <a:r>
              <a:rPr lang="en-US" sz="1300" kern="0" dirty="0" smtClean="0"/>
              <a:t>Annual benefits of approximately $2 Million dollars (Damages reduced) will be realized.</a:t>
            </a:r>
          </a:p>
          <a:p>
            <a:pPr marL="342900" lvl="0" indent="-342900" eaLnBrk="0" fontAlgn="base" hangingPunct="0">
              <a:spcBef>
                <a:spcPct val="20000"/>
              </a:spcBef>
              <a:spcAft>
                <a:spcPct val="0"/>
              </a:spcAft>
              <a:buFont typeface="Wingdings" pitchFamily="2" charset="2"/>
              <a:buChar char="§"/>
              <a:defRPr/>
            </a:pPr>
            <a:r>
              <a:rPr lang="en-US" sz="1300" kern="0" dirty="0" smtClean="0"/>
              <a:t>10% of structures will be removed from the 100 year flood plain.</a:t>
            </a:r>
          </a:p>
          <a:p>
            <a:pPr marL="342900" lvl="0" indent="-342900" eaLnBrk="0" fontAlgn="base" hangingPunct="0">
              <a:spcBef>
                <a:spcPct val="20000"/>
              </a:spcBef>
              <a:spcAft>
                <a:spcPct val="0"/>
              </a:spcAft>
              <a:buFont typeface="Wingdings" pitchFamily="2" charset="2"/>
              <a:buChar char="§"/>
              <a:defRPr/>
            </a:pPr>
            <a:r>
              <a:rPr lang="en-US" sz="1300" kern="0" dirty="0" smtClean="0"/>
              <a:t>The population living and working in the downtown Russellville will be positively affected by reduced flooding.</a:t>
            </a:r>
          </a:p>
        </p:txBody>
      </p:sp>
      <p:sp>
        <p:nvSpPr>
          <p:cNvPr id="7" name="TextBox 6"/>
          <p:cNvSpPr txBox="1"/>
          <p:nvPr/>
        </p:nvSpPr>
        <p:spPr>
          <a:xfrm>
            <a:off x="4800600" y="4572000"/>
            <a:ext cx="4191000" cy="276999"/>
          </a:xfrm>
          <a:prstGeom prst="rect">
            <a:avLst/>
          </a:prstGeom>
          <a:noFill/>
        </p:spPr>
        <p:txBody>
          <a:bodyPr wrap="square" rtlCol="0">
            <a:spAutoFit/>
          </a:bodyPr>
          <a:lstStyle/>
          <a:p>
            <a:pPr algn="r"/>
            <a:r>
              <a:rPr lang="en-US" sz="1200" dirty="0" smtClean="0"/>
              <a:t>Commerce St. looking North</a:t>
            </a:r>
            <a:endParaRPr lang="en-US" sz="1200" dirty="0"/>
          </a:p>
        </p:txBody>
      </p:sp>
      <p:sp>
        <p:nvSpPr>
          <p:cNvPr id="9" name="Action Button: Home 8">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4306TWI\Desktop\SWL_MRC_Touchscreen\Prairie_Creek Location Map.jpg"/>
          <p:cNvPicPr>
            <a:picLocks noChangeAspect="1" noChangeArrowheads="1"/>
          </p:cNvPicPr>
          <p:nvPr/>
        </p:nvPicPr>
        <p:blipFill>
          <a:blip r:embed="rId2" cstate="print"/>
          <a:srcRect/>
          <a:stretch>
            <a:fillRect/>
          </a:stretch>
        </p:blipFill>
        <p:spPr bwMode="auto">
          <a:xfrm>
            <a:off x="248388" y="152400"/>
            <a:ext cx="8590812" cy="5562600"/>
          </a:xfrm>
          <a:prstGeom prst="rect">
            <a:avLst/>
          </a:prstGeom>
          <a:noFill/>
        </p:spPr>
      </p:pic>
      <p:sp>
        <p:nvSpPr>
          <p:cNvPr id="5" name="TextBox 4"/>
          <p:cNvSpPr txBox="1"/>
          <p:nvPr/>
        </p:nvSpPr>
        <p:spPr>
          <a:xfrm>
            <a:off x="2514600" y="5638800"/>
            <a:ext cx="4191000" cy="276999"/>
          </a:xfrm>
          <a:prstGeom prst="rect">
            <a:avLst/>
          </a:prstGeom>
          <a:noFill/>
        </p:spPr>
        <p:txBody>
          <a:bodyPr wrap="square" rtlCol="0">
            <a:spAutoFit/>
          </a:bodyPr>
          <a:lstStyle/>
          <a:p>
            <a:pPr algn="ctr"/>
            <a:r>
              <a:rPr lang="en-US" sz="1200" dirty="0" smtClean="0"/>
              <a:t>Watershed Map</a:t>
            </a:r>
            <a:endParaRPr lang="en-US" sz="1200" dirty="0"/>
          </a:p>
        </p:txBody>
      </p:sp>
      <p:sp>
        <p:nvSpPr>
          <p:cNvPr id="4" name="Action Button: Home 3">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4306TWI\Desktop\SWL_MRC_Touchscreen\21 October 2010 012.jpg"/>
          <p:cNvPicPr>
            <a:picLocks noChangeAspect="1" noChangeArrowheads="1"/>
          </p:cNvPicPr>
          <p:nvPr/>
        </p:nvPicPr>
        <p:blipFill>
          <a:blip r:embed="rId2" cstate="print"/>
          <a:srcRect t="15799"/>
          <a:stretch>
            <a:fillRect/>
          </a:stretch>
        </p:blipFill>
        <p:spPr bwMode="auto">
          <a:xfrm>
            <a:off x="457200" y="545357"/>
            <a:ext cx="8077200" cy="5099793"/>
          </a:xfrm>
          <a:prstGeom prst="rect">
            <a:avLst/>
          </a:prstGeom>
          <a:noFill/>
        </p:spPr>
      </p:pic>
      <p:sp>
        <p:nvSpPr>
          <p:cNvPr id="5" name="TextBox 4"/>
          <p:cNvSpPr txBox="1"/>
          <p:nvPr/>
        </p:nvSpPr>
        <p:spPr>
          <a:xfrm>
            <a:off x="2514600" y="5638800"/>
            <a:ext cx="4191000" cy="276999"/>
          </a:xfrm>
          <a:prstGeom prst="rect">
            <a:avLst/>
          </a:prstGeom>
          <a:noFill/>
        </p:spPr>
        <p:txBody>
          <a:bodyPr wrap="square" rtlCol="0">
            <a:spAutoFit/>
          </a:bodyPr>
          <a:lstStyle/>
          <a:p>
            <a:pPr algn="ctr"/>
            <a:r>
              <a:rPr lang="en-US" sz="1200" dirty="0" smtClean="0"/>
              <a:t>Concrete-lined channel within project area </a:t>
            </a:r>
            <a:endParaRPr lang="en-US" sz="1200" dirty="0"/>
          </a:p>
        </p:txBody>
      </p:sp>
      <p:sp>
        <p:nvSpPr>
          <p:cNvPr id="6" name="Title 1"/>
          <p:cNvSpPr>
            <a:spLocks noGrp="1"/>
          </p:cNvSpPr>
          <p:nvPr>
            <p:ph type="title"/>
          </p:nvPr>
        </p:nvSpPr>
        <p:spPr>
          <a:xfrm>
            <a:off x="457200" y="0"/>
            <a:ext cx="8229600" cy="563562"/>
          </a:xfrm>
        </p:spPr>
        <p:txBody>
          <a:bodyPr/>
          <a:lstStyle/>
          <a:p>
            <a:r>
              <a:rPr lang="en-US" sz="2400" b="1" dirty="0" smtClean="0"/>
              <a:t>Prairie Creek and Engineers Ditch</a:t>
            </a:r>
            <a:endParaRPr lang="en-US" sz="2400" b="1" dirty="0"/>
          </a:p>
        </p:txBody>
      </p:sp>
      <p:sp>
        <p:nvSpPr>
          <p:cNvPr id="7" name="Action Button: Home 6">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4306TWI\Desktop\SWL_MRC_Touchscreen\21 October 2010 014.jpg"/>
          <p:cNvPicPr>
            <a:picLocks noChangeAspect="1" noChangeArrowheads="1"/>
          </p:cNvPicPr>
          <p:nvPr/>
        </p:nvPicPr>
        <p:blipFill>
          <a:blip r:embed="rId2" cstate="print"/>
          <a:srcRect l="432" t="8374" b="7888"/>
          <a:stretch>
            <a:fillRect/>
          </a:stretch>
        </p:blipFill>
        <p:spPr bwMode="auto">
          <a:xfrm>
            <a:off x="457200" y="497016"/>
            <a:ext cx="8153400" cy="5141784"/>
          </a:xfrm>
          <a:prstGeom prst="rect">
            <a:avLst/>
          </a:prstGeom>
          <a:noFill/>
        </p:spPr>
      </p:pic>
      <p:sp>
        <p:nvSpPr>
          <p:cNvPr id="5" name="TextBox 4"/>
          <p:cNvSpPr txBox="1"/>
          <p:nvPr/>
        </p:nvSpPr>
        <p:spPr>
          <a:xfrm>
            <a:off x="2514600" y="5638800"/>
            <a:ext cx="4191000" cy="276999"/>
          </a:xfrm>
          <a:prstGeom prst="rect">
            <a:avLst/>
          </a:prstGeom>
          <a:noFill/>
        </p:spPr>
        <p:txBody>
          <a:bodyPr wrap="square" rtlCol="0">
            <a:spAutoFit/>
          </a:bodyPr>
          <a:lstStyle/>
          <a:p>
            <a:pPr algn="ctr"/>
            <a:r>
              <a:rPr lang="en-US" sz="1200" dirty="0" smtClean="0"/>
              <a:t>Undersized box culvert at W. Main Street, looking south</a:t>
            </a:r>
            <a:endParaRPr lang="en-US" sz="1200" dirty="0"/>
          </a:p>
        </p:txBody>
      </p:sp>
      <p:sp>
        <p:nvSpPr>
          <p:cNvPr id="4" name="Title 1"/>
          <p:cNvSpPr>
            <a:spLocks noGrp="1"/>
          </p:cNvSpPr>
          <p:nvPr>
            <p:ph type="title"/>
          </p:nvPr>
        </p:nvSpPr>
        <p:spPr>
          <a:xfrm>
            <a:off x="457200" y="0"/>
            <a:ext cx="8229600" cy="563562"/>
          </a:xfrm>
        </p:spPr>
        <p:txBody>
          <a:bodyPr/>
          <a:lstStyle/>
          <a:p>
            <a:r>
              <a:rPr lang="en-US" sz="2400" b="1" dirty="0" smtClean="0"/>
              <a:t>Prairie Creek and Engineers Ditch</a:t>
            </a:r>
            <a:endParaRPr lang="en-US" sz="2400" b="1" dirty="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4306TWI\Desktop\SWL_MRC_Touchscreen\100_6864.jpg"/>
          <p:cNvPicPr>
            <a:picLocks noChangeAspect="1" noChangeArrowheads="1"/>
          </p:cNvPicPr>
          <p:nvPr/>
        </p:nvPicPr>
        <p:blipFill>
          <a:blip r:embed="rId2" cstate="print"/>
          <a:srcRect t="9600" b="6133"/>
          <a:stretch>
            <a:fillRect/>
          </a:stretch>
        </p:blipFill>
        <p:spPr bwMode="auto">
          <a:xfrm>
            <a:off x="523172" y="545542"/>
            <a:ext cx="8087428" cy="5110191"/>
          </a:xfrm>
          <a:prstGeom prst="rect">
            <a:avLst/>
          </a:prstGeom>
          <a:noFill/>
        </p:spPr>
      </p:pic>
      <p:sp>
        <p:nvSpPr>
          <p:cNvPr id="5" name="TextBox 4"/>
          <p:cNvSpPr txBox="1"/>
          <p:nvPr/>
        </p:nvSpPr>
        <p:spPr>
          <a:xfrm>
            <a:off x="2514600" y="5638800"/>
            <a:ext cx="4191000" cy="276999"/>
          </a:xfrm>
          <a:prstGeom prst="rect">
            <a:avLst/>
          </a:prstGeom>
          <a:noFill/>
        </p:spPr>
        <p:txBody>
          <a:bodyPr wrap="square" rtlCol="0">
            <a:spAutoFit/>
          </a:bodyPr>
          <a:lstStyle/>
          <a:p>
            <a:pPr algn="ctr"/>
            <a:r>
              <a:rPr lang="en-US" sz="1200" dirty="0" smtClean="0"/>
              <a:t>Commerce Street bridge looking east</a:t>
            </a:r>
            <a:endParaRPr lang="en-US" sz="1200" dirty="0"/>
          </a:p>
        </p:txBody>
      </p:sp>
      <p:sp>
        <p:nvSpPr>
          <p:cNvPr id="4" name="Title 1"/>
          <p:cNvSpPr>
            <a:spLocks noGrp="1"/>
          </p:cNvSpPr>
          <p:nvPr>
            <p:ph type="title"/>
          </p:nvPr>
        </p:nvSpPr>
        <p:spPr>
          <a:xfrm>
            <a:off x="457200" y="0"/>
            <a:ext cx="8229600" cy="563562"/>
          </a:xfrm>
        </p:spPr>
        <p:txBody>
          <a:bodyPr/>
          <a:lstStyle/>
          <a:p>
            <a:r>
              <a:rPr lang="en-US" sz="2400" b="1" dirty="0" smtClean="0"/>
              <a:t>Prairie Creek and Engineers Ditch</a:t>
            </a:r>
            <a:endParaRPr lang="en-US" sz="2400" b="1" dirty="0"/>
          </a:p>
        </p:txBody>
      </p:sp>
      <p:sp>
        <p:nvSpPr>
          <p:cNvPr id="6" name="Action Button: Home 5">
            <a:hlinkClick r:id="" action="ppaction://hlinkshowjump?jump=firstslide" highlightClick="1"/>
          </p:cNvPr>
          <p:cNvSpPr/>
          <p:nvPr/>
        </p:nvSpPr>
        <p:spPr>
          <a:xfrm>
            <a:off x="152400" y="152400"/>
            <a:ext cx="381000" cy="381000"/>
          </a:xfrm>
          <a:prstGeom prst="actionButtonHome">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SlideDescription xmlns="http://schemas.microsoft.com/sharepoint/v3">DSMMCX/LRD-DSPC Status</SlideDescription>
    <Presentation xmlns="http://schemas.microsoft.com/sharepoint/v3">Status of the DSMMCX and LRD-DSPC</Presentation>
  </documentManagement>
</p:properties>
</file>

<file path=customXml/item2.xml><?xml version="1.0" encoding="utf-8"?>
<ct:contentTypeSchema xmlns:ct="http://schemas.microsoft.com/office/2006/metadata/contentType" xmlns:ma="http://schemas.microsoft.com/office/2006/metadata/properties/metaAttributes" ct:_="" ma:_="" ma:contentTypeName="Slide" ma:contentTypeID="0x010100A22E315B1F3C42B49A0E90D2F9AB5AB1004FCF93957D0E5E42940640BB9EE5A5F3" ma:contentTypeVersion="0" ma:contentTypeDescription="Microsoft PowerPoint Slide" ma:contentTypeScope="" ma:versionID="606ec255e7c55879dd1ee1d74a764093">
  <xsd:schema xmlns:xsd="http://www.w3.org/2001/XMLSchema" xmlns:xs="http://www.w3.org/2001/XMLSchema" xmlns:p="http://schemas.microsoft.com/office/2006/metadata/properties" xmlns:ns2="http://schemas.microsoft.com/sharepoint/v3" targetNamespace="http://schemas.microsoft.com/office/2006/metadata/properties" ma:root="true" ma:fieldsID="4beafc00a36d09bb1062db3b799c614b" ns2:_="">
    <xsd:import namespace="http://schemas.microsoft.com/sharepoint/v3"/>
    <xsd:element name="properties">
      <xsd:complexType>
        <xsd:sequence>
          <xsd:element name="documentManagement">
            <xsd:complexType>
              <xsd:all>
                <xsd:element ref="ns2:Presentation" minOccurs="0"/>
                <xsd:element ref="ns2:Slide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resentation" ma:index="1" nillable="true" ma:displayName="Presentation" ma:internalName="Presentation">
      <xsd:simpleType>
        <xsd:restriction base="dms:Text"/>
      </xsd:simpleType>
    </xsd:element>
    <xsd:element name="SlideDescription" ma:index="2" nillable="true" ma:displayName="Description" ma:internalName="Slide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9ECF6-4432-45FE-8688-D4F2A83887F8}">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microsoft.com/sharepoint/v3"/>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83BCCBAD-3D3D-4731-BF35-8FB9F83AAD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17483</TotalTime>
  <Words>2916</Words>
  <Application>Microsoft Office PowerPoint</Application>
  <PresentationFormat>On-screen Show (4:3)</PresentationFormat>
  <Paragraphs>300</Paragraphs>
  <Slides>32</Slides>
  <Notes>13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Slide Master</vt:lpstr>
      <vt:lpstr>Slide 1</vt:lpstr>
      <vt:lpstr>Dam Safety Production Center (DSPC) Southwestern Division, USACE</vt:lpstr>
      <vt:lpstr>Dam Safety Production Center (DSPC) Southwestern Division, USACE</vt:lpstr>
      <vt:lpstr>Prairie Creek and Engineers Ditch Russellville, Arkansas  Little Rock District, USACE</vt:lpstr>
      <vt:lpstr>Prairie Creek and Engineers Ditch Russellville, Arkansas  Little Rock District, USACE</vt:lpstr>
      <vt:lpstr>Slide 6</vt:lpstr>
      <vt:lpstr>Prairie Creek and Engineers Ditch</vt:lpstr>
      <vt:lpstr>Prairie Creek and Engineers Ditch</vt:lpstr>
      <vt:lpstr>Prairie Creek and Engineers Ditch</vt:lpstr>
      <vt:lpstr>Prairie Creek and Engineers Ditch</vt:lpstr>
      <vt:lpstr>McClellan-Kerr Arkansas River Navigation System Dredge Material Management Plan Update</vt:lpstr>
      <vt:lpstr>McClellan-Kerr Arkansas River Navigation System Dredge Material Management Plan Update</vt:lpstr>
      <vt:lpstr>Montgomery Point Lock &amp; Dam  Debris Issue</vt:lpstr>
      <vt:lpstr>Montgomery Point Lock &amp; Dam  Debris Issue</vt:lpstr>
      <vt:lpstr>Montgomery Point Lock &amp; Dam  Debris Issue</vt:lpstr>
      <vt:lpstr>Montgomery Point Lock &amp; Dam  Debris Issue</vt:lpstr>
      <vt:lpstr>Montgomery Point Lock &amp; Dam   Navigation Difficulties at High Flows</vt:lpstr>
      <vt:lpstr>Montgomery Point Lock &amp; Dam   Navigation Difficulties at High Flows</vt:lpstr>
      <vt:lpstr>Montgomery Point Lock &amp; Dam   Navigation Difficulties at High Flows</vt:lpstr>
      <vt:lpstr>Montgomery Point Lock &amp; Dam   Navigation Difficulties at High Flows</vt:lpstr>
      <vt:lpstr> Interstate 30 Bridge  Rehabilitation or Replacement</vt:lpstr>
      <vt:lpstr>Slide 22</vt:lpstr>
      <vt:lpstr> Interstate 30 Bridge</vt:lpstr>
      <vt:lpstr> Interstate 30 Bridge</vt:lpstr>
      <vt:lpstr> Interstate 30 Bridge</vt:lpstr>
      <vt:lpstr>Broadway Bridge Replacement  between Little Rock and North Little Rock</vt:lpstr>
      <vt:lpstr>Slide 27</vt:lpstr>
      <vt:lpstr>Broadway Bridge Replacement </vt:lpstr>
      <vt:lpstr>Broadway Bridge Replacement </vt:lpstr>
      <vt:lpstr>Broadway Bridge Replacement </vt:lpstr>
      <vt:lpstr>McClellan-Kerr Arkansas River Navigation System 12-Foot Navigation Channel Project Little Rock and Tulsa District, USACE</vt:lpstr>
      <vt:lpstr>McClellan-Kerr Arkansas River Navigation System 12-Foot Navigation Channel Project Little Rock and Tulsa District, USACE</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DSMMCX</dc:title>
  <dc:creator>b6imemb6</dc:creator>
  <dc:description>DSMMCX/LRD-DSPC Status</dc:description>
  <cp:lastModifiedBy>U4306TWI</cp:lastModifiedBy>
  <cp:revision>590</cp:revision>
  <dcterms:created xsi:type="dcterms:W3CDTF">2009-05-21T17:19:18Z</dcterms:created>
  <dcterms:modified xsi:type="dcterms:W3CDTF">2014-08-08T15:54:19Z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0x010100A22E315B1F3C42B49A0E90D2F9AB5AB1004FCF93957D0E5E42940640BB9EE5A5F3</vt:lpwstr>
  </property>
  <property fmtid="{D5CDD505-2E9C-101B-9397-08002B2CF9AE}" pid="3" name="ContentType">
    <vt:lpwstr>Slide</vt:lpwstr>
  </property>
  <property fmtid="{D5CDD505-2E9C-101B-9397-08002B2CF9AE}" pid="4" name="Presentation">
    <vt:lpwstr>DSMMCX</vt:lpwstr>
  </property>
  <property fmtid="{D5CDD505-2E9C-101B-9397-08002B2CF9AE}" pid="5" name="SlideDescription">
    <vt:lpwstr>DSMMCX/LRD-DSPC Status</vt:lpwstr>
  </property>
</Properties>
</file>